
<file path=[Content_Types].xml><?xml version="1.0" encoding="utf-8"?>
<Types xmlns="http://schemas.openxmlformats.org/package/2006/content-types"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handoutMasterIdLst>
    <p:handoutMasterId r:id="rId25"/>
  </p:handoutMasterIdLst>
  <p:sldIdLst>
    <p:sldId id="259" r:id="rId2"/>
    <p:sldId id="1293" r:id="rId3"/>
    <p:sldId id="1273" r:id="rId4"/>
    <p:sldId id="1299" r:id="rId5"/>
    <p:sldId id="1300" r:id="rId6"/>
    <p:sldId id="1298" r:id="rId7"/>
    <p:sldId id="1274" r:id="rId8"/>
    <p:sldId id="1282" r:id="rId9"/>
    <p:sldId id="1284" r:id="rId10"/>
    <p:sldId id="1275" r:id="rId11"/>
    <p:sldId id="1286" r:id="rId12"/>
    <p:sldId id="1276" r:id="rId13"/>
    <p:sldId id="1287" r:id="rId14"/>
    <p:sldId id="1281" r:id="rId15"/>
    <p:sldId id="1290" r:id="rId16"/>
    <p:sldId id="1285" r:id="rId17"/>
    <p:sldId id="1279" r:id="rId18"/>
    <p:sldId id="1283" r:id="rId19"/>
    <p:sldId id="1291" r:id="rId20"/>
    <p:sldId id="1292" r:id="rId21"/>
    <p:sldId id="1277" r:id="rId22"/>
    <p:sldId id="1278" r:id="rId23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首頁" id="{358C1436-8726-44E9-9674-06351113E5DF}">
          <p14:sldIdLst>
            <p14:sldId id="259"/>
          </p14:sldIdLst>
        </p14:section>
        <p14:section name="控管紀錄(NAS)" id="{2E5D7665-38B7-4012-891B-65C37992EB9E}">
          <p14:sldIdLst/>
        </p14:section>
        <p14:section name="控管紀錄(Git)" id="{6A277EEA-9672-4024-8708-20A0F39A99C0}">
          <p14:sldIdLst/>
        </p14:section>
        <p14:section name="進度統整" id="{9DD50ACF-4175-4751-9D6B-498445AED633}">
          <p14:sldIdLst/>
        </p14:section>
        <p14:section name="需求列表" id="{DE023DAD-9EED-426D-8EB3-17248E4D00C3}">
          <p14:sldIdLst/>
        </p14:section>
        <p14:section name="模組列表" id="{4734B755-1284-4D0A-BD14-DE31D9E9C0A3}">
          <p14:sldIdLst/>
        </p14:section>
        <p14:section name="系統分析" id="{9A21F2E2-4FC0-4A62-9703-93430BA9593A}">
          <p14:sldIdLst/>
        </p14:section>
        <p14:section name="專案架構" id="{1EBCE073-09FA-4CD3-BDCF-56A4EDB986FF}">
          <p14:sldIdLst>
            <p14:sldId id="1293"/>
          </p14:sldIdLst>
        </p14:section>
        <p14:section name="系統使用說明" id="{D45008CE-A950-4B68-A7C4-72393EE86F8D}">
          <p14:sldIdLst>
            <p14:sldId id="1273"/>
            <p14:sldId id="1299"/>
            <p14:sldId id="1300"/>
          </p14:sldIdLst>
        </p14:section>
        <p14:section name="API" id="{DF863D77-09EB-4375-A263-3EC2B79EC6AC}">
          <p14:sldIdLst>
            <p14:sldId id="1298"/>
            <p14:sldId id="1274"/>
            <p14:sldId id="1282"/>
            <p14:sldId id="1284"/>
            <p14:sldId id="1275"/>
            <p14:sldId id="1286"/>
            <p14:sldId id="1276"/>
            <p14:sldId id="1287"/>
            <p14:sldId id="1281"/>
            <p14:sldId id="1290"/>
            <p14:sldId id="1285"/>
            <p14:sldId id="1279"/>
            <p14:sldId id="1283"/>
            <p14:sldId id="1291"/>
            <p14:sldId id="1292"/>
            <p14:sldId id="1277"/>
            <p14:sldId id="1278"/>
          </p14:sldIdLst>
        </p14:section>
        <p14:section name="成果展示(2023/5/24)" id="{70DC3051-68F9-4DEC-9A31-AFAFBB0B0227}">
          <p14:sldIdLst/>
        </p14:section>
        <p14:section name="問題紀錄" id="{E54951B3-F25C-472E-B15E-EA7E37F6D2ED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751CB"/>
    <a:srgbClr val="FF0000"/>
    <a:srgbClr val="0066FE"/>
    <a:srgbClr val="FFFFFF"/>
    <a:srgbClr val="7CAFDE"/>
    <a:srgbClr val="3886CC"/>
    <a:srgbClr val="66A2D8"/>
    <a:srgbClr val="FF6600"/>
    <a:srgbClr val="6AA4D9"/>
    <a:srgbClr val="5959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344D84-9AFB-497E-A393-DC336BA19D2E}" styleName="中等深淺樣式 3 - 輔色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D7AC3CCA-C797-4891-BE02-D94E43425B78}" styleName="中等深淺樣式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8A107856-5554-42FB-B03E-39F5DBC370BA}" styleName="中等深淺樣式 4 - 輔色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佈景主題樣式 1 - 輔色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C2FFA5D-87B4-456A-9821-1D502468CF0F}" styleName="佈景主題樣式 1 - 輔色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5758FB7-9AC5-4552-8A53-C91805E547FA}" styleName="佈景主題樣式 1 - 輔色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8FB837D-C827-4EFA-A057-4D05807E0F7C}" styleName="佈景主題樣式 1 - 輔色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06799F8-075E-4A3A-A7F6-7FBC6576F1A4}" styleName="佈景主題樣式 2 - 輔色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F2DE63D5-997A-4646-A377-4702673A728D}" styleName="淺色樣式 2 - 輔色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BC89EF96-8CEA-46FF-86C4-4CE0E7609802}" styleName="淺色樣式 3 - 輔色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04" autoAdjust="0"/>
    <p:restoredTop sz="94496" autoAdjust="0"/>
  </p:normalViewPr>
  <p:slideViewPr>
    <p:cSldViewPr snapToGrid="0">
      <p:cViewPr>
        <p:scale>
          <a:sx n="75" d="100"/>
          <a:sy n="75" d="100"/>
        </p:scale>
        <p:origin x="300" y="9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50" d="100"/>
        <a:sy n="150" d="100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82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 dirty="0">
              <a:ea typeface="標楷體" panose="03000509000000000000" pitchFamily="65" charset="-120"/>
            </a:endParaRPr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29F8E0-05F2-4742-BB97-D2E4F51035C8}" type="datetimeFigureOut">
              <a:rPr lang="zh-TW" altLang="en-US" smtClean="0">
                <a:ea typeface="標楷體" panose="03000509000000000000" pitchFamily="65" charset="-120"/>
              </a:rPr>
              <a:t>2023/6/21</a:t>
            </a:fld>
            <a:endParaRPr lang="zh-TW" altLang="en-US" dirty="0">
              <a:ea typeface="標楷體" panose="03000509000000000000" pitchFamily="65" charset="-12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 dirty="0">
              <a:ea typeface="標楷體" panose="03000509000000000000" pitchFamily="65" charset="-12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EDBFE4-86DF-49E3-AB07-98BBBFC45567}" type="slidenum">
              <a:rPr lang="zh-TW" altLang="en-US" smtClean="0">
                <a:ea typeface="標楷體" panose="03000509000000000000" pitchFamily="65" charset="-120"/>
              </a:rPr>
              <a:t>‹#›</a:t>
            </a:fld>
            <a:endParaRPr lang="zh-TW" altLang="en-US" dirty="0"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0092504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a typeface="標楷體" panose="03000509000000000000" pitchFamily="65" charset="-120"/>
              </a:defRPr>
            </a:lvl1pPr>
          </a:lstStyle>
          <a:p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ea typeface="標楷體" panose="03000509000000000000" pitchFamily="65" charset="-120"/>
              </a:defRPr>
            </a:lvl1pPr>
          </a:lstStyle>
          <a:p>
            <a:fld id="{2CB905C5-9D54-40E2-B40C-7996280CAB02}" type="datetimeFigureOut">
              <a:rPr lang="zh-TW" altLang="en-US" smtClean="0"/>
              <a:pPr/>
              <a:t>2023/6/21</a:t>
            </a:fld>
            <a:endParaRPr lang="zh-TW" altLang="en-US" dirty="0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 dirty="0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a typeface="標楷體" panose="03000509000000000000" pitchFamily="65" charset="-120"/>
              </a:defRPr>
            </a:lvl1pPr>
          </a:lstStyle>
          <a:p>
            <a:endParaRPr lang="zh-TW" altLang="en-US" dirty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ea typeface="標楷體" panose="03000509000000000000" pitchFamily="65" charset="-120"/>
              </a:defRPr>
            </a:lvl1pPr>
          </a:lstStyle>
          <a:p>
            <a:fld id="{EF8A6B0B-A5FB-4629-B823-69B1A9EB3A43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491173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標楷體" panose="03000509000000000000" pitchFamily="65" charset="-120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標楷體" panose="03000509000000000000" pitchFamily="65" charset="-120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標楷體" panose="03000509000000000000" pitchFamily="65" charset="-120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標楷體" panose="03000509000000000000" pitchFamily="65" charset="-120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標楷體" panose="03000509000000000000" pitchFamily="65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51183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pPr/>
              <a:t>16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666272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838200" y="4295163"/>
            <a:ext cx="10515600" cy="1964122"/>
          </a:xfrm>
        </p:spPr>
        <p:txBody>
          <a:bodyPr>
            <a:normAutofit/>
          </a:bodyPr>
          <a:lstStyle>
            <a:lvl1pPr marL="0" indent="0" algn="l">
              <a:spcBef>
                <a:spcPts val="1000"/>
              </a:spcBef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dirty="0"/>
              <a:t>按一下以編輯母片副標題樣式</a:t>
            </a:r>
          </a:p>
        </p:txBody>
      </p:sp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838200" y="1389529"/>
            <a:ext cx="10515600" cy="2905634"/>
          </a:xfrm>
        </p:spPr>
        <p:txBody>
          <a:bodyPr anchor="t"/>
          <a:lstStyle>
            <a:lvl1pPr algn="ctr">
              <a:defRPr sz="6000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2023/6/21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95161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2023/6/21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189433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2023/6/21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364103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204074"/>
            <a:ext cx="10515600" cy="4434726"/>
          </a:xfrm>
        </p:spPr>
        <p:txBody>
          <a:bodyPr>
            <a:normAutofit/>
          </a:bodyPr>
          <a:lstStyle>
            <a:lvl1pPr hangingPunct="0">
              <a:lnSpc>
                <a:spcPct val="100000"/>
              </a:lnSpc>
              <a:defRPr sz="1600"/>
            </a:lvl1pPr>
            <a:lvl2pPr hangingPunct="0">
              <a:defRPr sz="1600"/>
            </a:lvl2pPr>
            <a:lvl3pPr hangingPunct="0">
              <a:defRPr sz="1600"/>
            </a:lvl3pPr>
            <a:lvl4pPr hangingPunct="0">
              <a:defRPr sz="1600"/>
            </a:lvl4pPr>
            <a:lvl5pPr hangingPunct="0">
              <a:defRPr sz="1600"/>
            </a:lvl5pPr>
          </a:lstStyle>
          <a:p>
            <a:pPr lvl="0"/>
            <a:r>
              <a:rPr lang="zh-TW" altLang="en-US" dirty="0"/>
              <a:t>編輯母片文字樣式</a:t>
            </a:r>
          </a:p>
        </p:txBody>
      </p:sp>
      <p:sp>
        <p:nvSpPr>
          <p:cNvPr id="7" name="內容版面配置區 2"/>
          <p:cNvSpPr>
            <a:spLocks noGrp="1"/>
          </p:cNvSpPr>
          <p:nvPr>
            <p:ph idx="13"/>
          </p:nvPr>
        </p:nvSpPr>
        <p:spPr>
          <a:xfrm>
            <a:off x="838200" y="5638800"/>
            <a:ext cx="10515600" cy="600825"/>
          </a:xfrm>
        </p:spPr>
        <p:txBody>
          <a:bodyPr>
            <a:normAutofit/>
          </a:bodyPr>
          <a:lstStyle>
            <a:lvl1pPr hangingPunct="0">
              <a:lnSpc>
                <a:spcPct val="100000"/>
              </a:lnSpc>
              <a:spcBef>
                <a:spcPts val="0"/>
              </a:spcBef>
              <a:defRPr sz="1600"/>
            </a:lvl1pPr>
            <a:lvl2pPr hangingPunct="0">
              <a:defRPr sz="1600"/>
            </a:lvl2pPr>
            <a:lvl3pPr hangingPunct="0">
              <a:defRPr sz="1600"/>
            </a:lvl3pPr>
            <a:lvl4pPr hangingPunct="0">
              <a:defRPr sz="1600"/>
            </a:lvl4pPr>
            <a:lvl5pPr hangingPunct="0">
              <a:defRPr sz="1600"/>
            </a:lvl5pPr>
          </a:lstStyle>
          <a:p>
            <a:pPr lvl="0"/>
            <a:r>
              <a:rPr lang="zh-TW" altLang="en-US" dirty="0"/>
              <a:t>編輯母片文字樣式</a:t>
            </a: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2023/6/21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912651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201850"/>
            <a:ext cx="10515600" cy="5037776"/>
          </a:xfrm>
        </p:spPr>
        <p:txBody>
          <a:bodyPr>
            <a:normAutofit/>
          </a:bodyPr>
          <a:lstStyle>
            <a:lvl1pPr hangingPunct="0">
              <a:defRPr sz="1600"/>
            </a:lvl1pPr>
            <a:lvl2pPr hangingPunct="0">
              <a:defRPr sz="1600"/>
            </a:lvl2pPr>
            <a:lvl3pPr hangingPunct="0">
              <a:defRPr sz="1600"/>
            </a:lvl3pPr>
            <a:lvl4pPr hangingPunct="0">
              <a:defRPr sz="1600"/>
            </a:lvl4pPr>
            <a:lvl5pPr hangingPunct="0">
              <a:defRPr sz="1600"/>
            </a:lvl5pPr>
          </a:lstStyle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2023/6/21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584264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2023/6/21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326061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2023/6/21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814932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2023/6/21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837670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2023/6/21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66344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2023/6/21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118334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2023/6/21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623687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2023/6/21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418458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202572"/>
            <a:ext cx="10515600" cy="50370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fld id="{0C0CC965-A63A-473D-BEFB-C8F9714D5269}" type="datetimeFigureOut">
              <a:rPr lang="zh-TW" altLang="en-US" smtClean="0"/>
              <a:pPr/>
              <a:t>2023/6/21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fld id="{90F9E983-480B-48C5-9E0F-D21C0DFBB5C0}" type="slidenum">
              <a:rPr lang="zh-TW" altLang="en-US" smtClean="0"/>
              <a:pPr/>
              <a:t>‹#›</a:t>
            </a:fld>
            <a:endParaRPr lang="zh-TW" altLang="en-US"/>
          </a:p>
        </p:txBody>
      </p:sp>
      <p:cxnSp>
        <p:nvCxnSpPr>
          <p:cNvPr id="9" name="直線接點 8"/>
          <p:cNvCxnSpPr/>
          <p:nvPr userDrawn="1"/>
        </p:nvCxnSpPr>
        <p:spPr>
          <a:xfrm>
            <a:off x="838200" y="1143848"/>
            <a:ext cx="105156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直線接點 9"/>
          <p:cNvCxnSpPr/>
          <p:nvPr userDrawn="1"/>
        </p:nvCxnSpPr>
        <p:spPr>
          <a:xfrm>
            <a:off x="838200" y="6296092"/>
            <a:ext cx="10515600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1" name="Shape 13" descr="C:\Documents and Settings\frederic\My Documents\My Pictures\Wallpaper Images\GSLAB_LOGO1-120x120.jpg"/>
          <p:cNvPicPr preferRelativeResize="0">
            <a:picLocks noChangeAspect="1"/>
          </p:cNvPicPr>
          <p:nvPr userDrawn="1"/>
        </p:nvPicPr>
        <p:blipFill rotWithShape="1">
          <a:blip r:embed="rId14">
            <a:alphaModFix/>
          </a:blip>
          <a:srcRect/>
          <a:stretch/>
        </p:blipFill>
        <p:spPr>
          <a:xfrm>
            <a:off x="11596536" y="6270925"/>
            <a:ext cx="561907" cy="56190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98425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b="1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j-cs"/>
        </a:defRPr>
      </a:lvl1pPr>
    </p:titleStyle>
    <p:bodyStyle>
      <a:lvl1pPr marL="144000" indent="-144000" algn="l" defTabSz="914400" rtl="0" eaLnBrk="1" latinLnBrk="0" hangingPunct="0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1pPr>
      <a:lvl2pPr marL="685800" indent="-228600" algn="l" defTabSz="914400" rtl="0" eaLnBrk="1" latinLnBrk="0" hangingPunct="0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2pPr>
      <a:lvl3pPr marL="1143000" indent="-228600" algn="l" defTabSz="914400" rtl="0" eaLnBrk="1" latinLnBrk="0" hangingPunct="0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3pPr>
      <a:lvl4pPr marL="1600200" indent="-228600" algn="l" defTabSz="914400" rtl="0" eaLnBrk="1" latinLnBrk="0" hangingPunct="0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4pPr>
      <a:lvl5pPr marL="2057400" indent="-228600" algn="l" defTabSz="914400" rtl="0" eaLnBrk="1" latinLnBrk="0" hangingPunct="0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microsoft.com/office/2007/relationships/media" Target="../media/media3.mp4"/><Relationship Id="rId1" Type="http://schemas.openxmlformats.org/officeDocument/2006/relationships/video" Target="NULL" TargetMode="Externa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microsoft.com/office/2007/relationships/media" Target="../media/media4.mp4"/><Relationship Id="rId1" Type="http://schemas.openxmlformats.org/officeDocument/2006/relationships/video" Target="NULL" TargetMode="Externa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microsoft.com/office/2007/relationships/media" Target="../media/media6.mp4"/><Relationship Id="rId1" Type="http://schemas.openxmlformats.org/officeDocument/2006/relationships/video" Target="NULL" TargetMode="Externa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drive.google.com/file/d/18yw68HN2QphzXEr55cvc6rDYgBZFLe_b/view?usp=sharing" TargetMode="Externa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838200" y="1389530"/>
            <a:ext cx="10515600" cy="2544296"/>
          </a:xfrm>
        </p:spPr>
        <p:txBody>
          <a:bodyPr anchor="t">
            <a:normAutofit/>
          </a:bodyPr>
          <a:lstStyle/>
          <a:p>
            <a:pPr>
              <a:lnSpc>
                <a:spcPct val="125000"/>
              </a:lnSpc>
            </a:pPr>
            <a:r>
              <a:rPr lang="zh-TW" altLang="en-US" sz="4000" b="0" dirty="0"/>
              <a:t>嵌入式影像作業</a:t>
            </a:r>
            <a:br>
              <a:rPr lang="en-US" altLang="zh-TW" sz="4000" b="0" dirty="0"/>
            </a:br>
            <a:r>
              <a:rPr lang="zh-TW" altLang="en-US" sz="5600" b="0" dirty="0"/>
              <a:t>使用說明</a:t>
            </a:r>
            <a:r>
              <a:rPr lang="en-US" altLang="zh-TW" sz="5600" b="0" dirty="0"/>
              <a:t>-</a:t>
            </a:r>
            <a:r>
              <a:rPr lang="zh-TW" altLang="en-US" sz="5600" b="0" dirty="0"/>
              <a:t>網球球賽判決輔助</a:t>
            </a:r>
            <a:endParaRPr lang="zh-TW" altLang="en-US" sz="4000" b="0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838200" y="3933825"/>
            <a:ext cx="10515600" cy="2325461"/>
          </a:xfrm>
        </p:spPr>
        <p:txBody>
          <a:bodyPr numCol="3">
            <a:normAutofit/>
          </a:bodyPr>
          <a:lstStyle/>
          <a:p>
            <a:pPr algn="l"/>
            <a:r>
              <a:rPr lang="zh-TW" altLang="en-US" dirty="0"/>
              <a:t>負  責  人：</a:t>
            </a:r>
            <a:endParaRPr lang="en-US" altLang="zh-TW" dirty="0"/>
          </a:p>
          <a:p>
            <a:pPr algn="l"/>
            <a:r>
              <a:rPr lang="zh-TW" altLang="en-US" dirty="0"/>
              <a:t>目前成員：吳東穎、張程偉</a:t>
            </a:r>
            <a:endParaRPr lang="en-US" altLang="zh-TW" dirty="0"/>
          </a:p>
          <a:p>
            <a:r>
              <a:rPr lang="zh-TW" altLang="en-US" dirty="0"/>
              <a:t>開始日期：</a:t>
            </a:r>
            <a:r>
              <a:rPr lang="en-US" altLang="zh-TW" dirty="0"/>
              <a:t>2023/4/24</a:t>
            </a:r>
          </a:p>
          <a:p>
            <a:r>
              <a:rPr lang="zh-TW" altLang="en-US" dirty="0"/>
              <a:t>結束日期：</a:t>
            </a:r>
          </a:p>
        </p:txBody>
      </p:sp>
    </p:spTree>
    <p:extLst>
      <p:ext uri="{BB962C8B-B14F-4D97-AF65-F5344CB8AC3E}">
        <p14:creationId xmlns:p14="http://schemas.microsoft.com/office/powerpoint/2010/main" val="4056936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99"/>
    </mc:Choice>
    <mc:Fallback xmlns="">
      <p:transition spd="slow" advTm="2499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3">
            <a:extLst>
              <a:ext uri="{FF2B5EF4-FFF2-40B4-BE49-F238E27FC236}">
                <a16:creationId xmlns:a16="http://schemas.microsoft.com/office/drawing/2014/main" id="{5E65A4BB-74FA-47A4-97D2-6955415EF6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0000"/>
          </a:xfrm>
        </p:spPr>
        <p:txBody>
          <a:bodyPr/>
          <a:lstStyle/>
          <a:p>
            <a:r>
              <a:rPr lang="zh-TW" altLang="en-US" dirty="0"/>
              <a:t>專案架構 </a:t>
            </a:r>
            <a:r>
              <a:rPr lang="en-US" altLang="zh-TW" dirty="0"/>
              <a:t>–</a:t>
            </a:r>
            <a:r>
              <a:rPr lang="zh-TW" altLang="en-US" dirty="0"/>
              <a:t> </a:t>
            </a:r>
            <a:r>
              <a:rPr lang="en-US" altLang="zh-TW" dirty="0"/>
              <a:t>API</a:t>
            </a:r>
            <a:endParaRPr lang="zh-TW" altLang="en-US" dirty="0"/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53646"/>
              </p:ext>
            </p:extLst>
          </p:nvPr>
        </p:nvGraphicFramePr>
        <p:xfrm>
          <a:off x="1190028" y="1299088"/>
          <a:ext cx="8128000" cy="2941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25188">
                  <a:extLst>
                    <a:ext uri="{9D8B030D-6E8A-4147-A177-3AD203B41FA5}">
                      <a16:colId xmlns:a16="http://schemas.microsoft.com/office/drawing/2014/main" val="4026370306"/>
                    </a:ext>
                  </a:extLst>
                </a:gridCol>
                <a:gridCol w="6402812">
                  <a:extLst>
                    <a:ext uri="{9D8B030D-6E8A-4147-A177-3AD203B41FA5}">
                      <a16:colId xmlns:a16="http://schemas.microsoft.com/office/drawing/2014/main" val="34424410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TW" altLang="en-US" dirty="0"/>
                        <a:t>模組名稱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="1" dirty="0" err="1"/>
                        <a:t>KalmanFilter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62114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Input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型態：</a:t>
                      </a:r>
                      <a:r>
                        <a:rPr lang="en-US" altLang="zh-TW" dirty="0"/>
                        <a:t>int</a:t>
                      </a:r>
                      <a:r>
                        <a:rPr lang="zh-TW" altLang="en-US" dirty="0"/>
                        <a:t>名稱：</a:t>
                      </a:r>
                      <a:r>
                        <a:rPr lang="en-US" altLang="zh-TW" dirty="0"/>
                        <a:t>x</a:t>
                      </a:r>
                      <a:r>
                        <a:rPr lang="zh-TW" altLang="en-US" dirty="0"/>
                        <a:t> 網球</a:t>
                      </a:r>
                      <a:r>
                        <a:rPr lang="en-US" altLang="zh-TW" dirty="0"/>
                        <a:t>(</a:t>
                      </a:r>
                      <a:r>
                        <a:rPr lang="zh-TW" altLang="en-US" dirty="0"/>
                        <a:t>像素</a:t>
                      </a:r>
                      <a:r>
                        <a:rPr lang="en-US" altLang="zh-TW" dirty="0"/>
                        <a:t>)</a:t>
                      </a:r>
                      <a:r>
                        <a:rPr lang="zh-TW" altLang="en-US" dirty="0"/>
                        <a:t>水平座標</a:t>
                      </a:r>
                      <a:endParaRPr lang="en-US" altLang="zh-TW" dirty="0"/>
                    </a:p>
                    <a:p>
                      <a:r>
                        <a:rPr lang="zh-TW" altLang="en-US" dirty="0"/>
                        <a:t>型態：</a:t>
                      </a:r>
                      <a:r>
                        <a:rPr lang="en-US" altLang="zh-TW" dirty="0"/>
                        <a:t>int</a:t>
                      </a:r>
                      <a:r>
                        <a:rPr lang="zh-TW" altLang="en-US" dirty="0"/>
                        <a:t>名稱：</a:t>
                      </a:r>
                      <a:r>
                        <a:rPr lang="en-US" altLang="zh-TW" dirty="0"/>
                        <a:t>y</a:t>
                      </a:r>
                      <a:r>
                        <a:rPr lang="zh-TW" altLang="en-US" dirty="0"/>
                        <a:t> 網球</a:t>
                      </a:r>
                      <a:r>
                        <a:rPr lang="en-US" altLang="zh-TW" dirty="0"/>
                        <a:t>(</a:t>
                      </a:r>
                      <a:r>
                        <a:rPr lang="zh-TW" altLang="en-US" dirty="0"/>
                        <a:t>像素</a:t>
                      </a:r>
                      <a:r>
                        <a:rPr lang="en-US" altLang="zh-TW" dirty="0"/>
                        <a:t>)</a:t>
                      </a:r>
                      <a:r>
                        <a:rPr lang="zh-TW" altLang="en-US" dirty="0"/>
                        <a:t>垂直座標</a:t>
                      </a:r>
                      <a:endParaRPr lang="en-US" altLang="zh-TW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11472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Output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/>
                        <a:t>型態：</a:t>
                      </a:r>
                      <a:r>
                        <a:rPr lang="en-US" altLang="zh-TW" dirty="0" err="1"/>
                        <a:t>numpy.array</a:t>
                      </a:r>
                      <a:r>
                        <a:rPr lang="en-US" altLang="zh-TW" dirty="0"/>
                        <a:t> </a:t>
                      </a:r>
                      <a:r>
                        <a:rPr lang="zh-TW" altLang="en-US" dirty="0"/>
                        <a:t>名稱：</a:t>
                      </a:r>
                      <a:r>
                        <a:rPr lang="en-US" altLang="zh-TW" dirty="0"/>
                        <a:t>Path</a:t>
                      </a:r>
                      <a:r>
                        <a:rPr lang="zh-TW" altLang="en-US" dirty="0"/>
                        <a:t> 網球移動軌跡</a:t>
                      </a:r>
                      <a:endParaRPr lang="en-US" altLang="zh-TW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36260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Parameters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/>
                        <a:t>型態：</a:t>
                      </a:r>
                      <a:r>
                        <a:rPr lang="en-US" altLang="zh-TW" dirty="0" err="1"/>
                        <a:t>numpy.array</a:t>
                      </a:r>
                      <a:r>
                        <a:rPr lang="zh-TW" altLang="en-US" dirty="0"/>
                        <a:t>名稱：</a:t>
                      </a:r>
                      <a:r>
                        <a:rPr lang="en-US" altLang="zh-TW" dirty="0"/>
                        <a:t>F </a:t>
                      </a:r>
                      <a:r>
                        <a:rPr lang="zh-TW" altLang="en-US" dirty="0"/>
                        <a:t>狀態變換矩陣</a:t>
                      </a:r>
                      <a:endParaRPr lang="en-US" altLang="zh-TW" dirty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/>
                        <a:t>型態：</a:t>
                      </a:r>
                      <a:r>
                        <a:rPr lang="en-US" altLang="zh-TW" dirty="0" err="1"/>
                        <a:t>numpy.array</a:t>
                      </a:r>
                      <a:r>
                        <a:rPr lang="zh-TW" altLang="en-US" dirty="0"/>
                        <a:t>名稱：</a:t>
                      </a:r>
                      <a:r>
                        <a:rPr lang="en-US" altLang="zh-TW" dirty="0"/>
                        <a:t>H</a:t>
                      </a:r>
                      <a:r>
                        <a:rPr lang="zh-TW" altLang="en-US" dirty="0"/>
                        <a:t> 觀測模型矩陣</a:t>
                      </a:r>
                      <a:endParaRPr lang="en-US" altLang="zh-TW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/>
                        <a:t>型態：</a:t>
                      </a:r>
                      <a:r>
                        <a:rPr lang="en-US" altLang="zh-TW" dirty="0" err="1"/>
                        <a:t>numpy.array</a:t>
                      </a:r>
                      <a:r>
                        <a:rPr lang="zh-TW" altLang="en-US" dirty="0"/>
                        <a:t>名稱：</a:t>
                      </a:r>
                      <a:r>
                        <a:rPr lang="en-US" altLang="zh-TW" dirty="0"/>
                        <a:t>Q</a:t>
                      </a:r>
                      <a:r>
                        <a:rPr lang="zh-TW" altLang="en-US" dirty="0"/>
                        <a:t> 過程噪聲協方差</a:t>
                      </a:r>
                      <a:endParaRPr lang="en-US" altLang="zh-TW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/>
                        <a:t>型態：</a:t>
                      </a:r>
                      <a:r>
                        <a:rPr lang="en-US" altLang="zh-TW" dirty="0" err="1"/>
                        <a:t>numpy.array</a:t>
                      </a:r>
                      <a:r>
                        <a:rPr lang="zh-TW" altLang="en-US" dirty="0"/>
                        <a:t>名稱：</a:t>
                      </a:r>
                      <a:r>
                        <a:rPr lang="en-US" altLang="zh-TW" dirty="0"/>
                        <a:t>R</a:t>
                      </a:r>
                      <a:r>
                        <a:rPr lang="zh-TW" altLang="en-US" dirty="0"/>
                        <a:t> 觀測噪聲協方差</a:t>
                      </a:r>
                      <a:endParaRPr lang="en-US" altLang="zh-TW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09307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Description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利用卡爾曼濾波器檢測網球位置更新當下軌跡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37996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726239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alman_ball">
            <a:hlinkClick r:id="" action="ppaction://media"/>
            <a:extLst>
              <a:ext uri="{FF2B5EF4-FFF2-40B4-BE49-F238E27FC236}">
                <a16:creationId xmlns:a16="http://schemas.microsoft.com/office/drawing/2014/main" id="{8CBBE939-1B12-A77C-E3F8-BCFB23247810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1291" end="1867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24177" y="2193366"/>
            <a:ext cx="8292498" cy="4664634"/>
          </a:xfrm>
        </p:spPr>
      </p:pic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D4901D6-7153-73F5-2A26-01F87AE03720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1257300" y="1275136"/>
            <a:ext cx="10515600" cy="1455459"/>
          </a:xfrm>
        </p:spPr>
        <p:txBody>
          <a:bodyPr/>
          <a:lstStyle/>
          <a:p>
            <a:r>
              <a:rPr lang="en-US" altLang="zh-TW" dirty="0"/>
              <a:t>Demo:</a:t>
            </a:r>
          </a:p>
          <a:p>
            <a:pPr lvl="1"/>
            <a:r>
              <a:rPr lang="en-US" altLang="zh-TW" dirty="0" err="1"/>
              <a:t>Kalman</a:t>
            </a:r>
            <a:r>
              <a:rPr lang="zh-TW" altLang="en-US" dirty="0"/>
              <a:t>濾波</a:t>
            </a:r>
            <a:endParaRPr lang="en-US" altLang="zh-TW" dirty="0"/>
          </a:p>
          <a:p>
            <a:pPr lvl="1"/>
            <a:r>
              <a:rPr lang="zh-TW" altLang="en-US" dirty="0"/>
              <a:t>繪製網球軌跡</a:t>
            </a: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19518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7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3">
            <a:extLst>
              <a:ext uri="{FF2B5EF4-FFF2-40B4-BE49-F238E27FC236}">
                <a16:creationId xmlns:a16="http://schemas.microsoft.com/office/drawing/2014/main" id="{5E65A4BB-74FA-47A4-97D2-6955415EF6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0000"/>
          </a:xfrm>
        </p:spPr>
        <p:txBody>
          <a:bodyPr/>
          <a:lstStyle/>
          <a:p>
            <a:r>
              <a:rPr lang="zh-TW" altLang="en-US" dirty="0"/>
              <a:t>專案架構 </a:t>
            </a:r>
            <a:r>
              <a:rPr lang="en-US" altLang="zh-TW" dirty="0"/>
              <a:t>–</a:t>
            </a:r>
            <a:r>
              <a:rPr lang="zh-TW" altLang="en-US" dirty="0"/>
              <a:t> </a:t>
            </a:r>
            <a:r>
              <a:rPr lang="en-US" altLang="zh-TW" dirty="0"/>
              <a:t>API</a:t>
            </a:r>
            <a:endParaRPr lang="zh-TW" altLang="en-US" dirty="0"/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9665822"/>
              </p:ext>
            </p:extLst>
          </p:nvPr>
        </p:nvGraphicFramePr>
        <p:xfrm>
          <a:off x="1190028" y="1299088"/>
          <a:ext cx="9020772" cy="293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25188">
                  <a:extLst>
                    <a:ext uri="{9D8B030D-6E8A-4147-A177-3AD203B41FA5}">
                      <a16:colId xmlns:a16="http://schemas.microsoft.com/office/drawing/2014/main" val="4026370306"/>
                    </a:ext>
                  </a:extLst>
                </a:gridCol>
                <a:gridCol w="7295584">
                  <a:extLst>
                    <a:ext uri="{9D8B030D-6E8A-4147-A177-3AD203B41FA5}">
                      <a16:colId xmlns:a16="http://schemas.microsoft.com/office/drawing/2014/main" val="34424410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TW" altLang="en-US" dirty="0"/>
                        <a:t>模組名稱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="1" dirty="0"/>
                        <a:t>Bounce(</a:t>
                      </a:r>
                      <a:r>
                        <a:rPr lang="zh-TW" altLang="en-US" b="1" dirty="0"/>
                        <a:t>球落點</a:t>
                      </a:r>
                      <a:r>
                        <a:rPr lang="en-US" altLang="zh-TW" b="1" dirty="0"/>
                        <a:t>)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62114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Input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型態：</a:t>
                      </a:r>
                      <a:r>
                        <a:rPr lang="en-US" altLang="zh-TW" dirty="0"/>
                        <a:t>int </a:t>
                      </a:r>
                      <a:r>
                        <a:rPr lang="zh-TW" altLang="en-US" dirty="0"/>
                        <a:t>名稱：</a:t>
                      </a:r>
                      <a:r>
                        <a:rPr lang="en-US" altLang="zh-TW" dirty="0" err="1"/>
                        <a:t>ballX</a:t>
                      </a:r>
                      <a:r>
                        <a:rPr lang="zh-TW" altLang="en-US" dirty="0"/>
                        <a:t> 網球水平</a:t>
                      </a:r>
                      <a:r>
                        <a:rPr lang="en-US" altLang="zh-TW" dirty="0"/>
                        <a:t>(</a:t>
                      </a:r>
                      <a:r>
                        <a:rPr lang="zh-TW" altLang="en-US" dirty="0"/>
                        <a:t>真實</a:t>
                      </a:r>
                      <a:r>
                        <a:rPr lang="en-US" altLang="zh-TW" dirty="0"/>
                        <a:t>)</a:t>
                      </a:r>
                      <a:r>
                        <a:rPr lang="zh-TW" altLang="en-US" dirty="0"/>
                        <a:t>座標</a:t>
                      </a:r>
                      <a:endParaRPr lang="en-US" altLang="zh-TW" dirty="0"/>
                    </a:p>
                    <a:p>
                      <a:r>
                        <a:rPr lang="zh-TW" altLang="en-US" dirty="0"/>
                        <a:t>型態：</a:t>
                      </a:r>
                      <a:r>
                        <a:rPr lang="en-US" altLang="zh-TW" dirty="0"/>
                        <a:t>int </a:t>
                      </a:r>
                      <a:r>
                        <a:rPr lang="zh-TW" altLang="en-US" dirty="0"/>
                        <a:t>名稱：</a:t>
                      </a:r>
                      <a:r>
                        <a:rPr lang="en-US" altLang="zh-TW" dirty="0" err="1"/>
                        <a:t>ballY</a:t>
                      </a:r>
                      <a:r>
                        <a:rPr lang="zh-TW" altLang="en-US" dirty="0"/>
                        <a:t> 網球垂直</a:t>
                      </a:r>
                      <a:r>
                        <a:rPr lang="en-US" altLang="zh-TW" dirty="0"/>
                        <a:t>(</a:t>
                      </a:r>
                      <a:r>
                        <a:rPr lang="zh-TW" altLang="en-US" dirty="0"/>
                        <a:t>真實</a:t>
                      </a:r>
                      <a:r>
                        <a:rPr lang="en-US" altLang="zh-TW" dirty="0"/>
                        <a:t>)</a:t>
                      </a:r>
                      <a:r>
                        <a:rPr lang="zh-TW" altLang="en-US" dirty="0"/>
                        <a:t>座標</a:t>
                      </a:r>
                      <a:endParaRPr lang="en-US" altLang="zh-TW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11472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Output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型態：</a:t>
                      </a:r>
                      <a:r>
                        <a:rPr lang="en-US" altLang="zh-TW" dirty="0"/>
                        <a:t>int </a:t>
                      </a:r>
                      <a:r>
                        <a:rPr lang="zh-TW" altLang="en-US" dirty="0"/>
                        <a:t>名稱：</a:t>
                      </a:r>
                      <a:r>
                        <a:rPr lang="en-US" altLang="zh-TW" dirty="0" err="1"/>
                        <a:t>bounceX</a:t>
                      </a:r>
                      <a:r>
                        <a:rPr lang="zh-TW" altLang="en-US" dirty="0"/>
                        <a:t> 網球落點水平</a:t>
                      </a:r>
                      <a:r>
                        <a:rPr lang="en-US" altLang="zh-TW" dirty="0"/>
                        <a:t>(</a:t>
                      </a:r>
                      <a:r>
                        <a:rPr lang="zh-TW" altLang="en-US" dirty="0"/>
                        <a:t>真實</a:t>
                      </a:r>
                      <a:r>
                        <a:rPr lang="en-US" altLang="zh-TW" dirty="0"/>
                        <a:t>)</a:t>
                      </a:r>
                      <a:r>
                        <a:rPr lang="zh-TW" altLang="en-US" dirty="0"/>
                        <a:t>座標</a:t>
                      </a:r>
                      <a:endParaRPr lang="en-US" altLang="zh-TW" dirty="0"/>
                    </a:p>
                    <a:p>
                      <a:r>
                        <a:rPr lang="zh-TW" altLang="en-US" dirty="0"/>
                        <a:t>型態：</a:t>
                      </a:r>
                      <a:r>
                        <a:rPr lang="en-US" altLang="zh-TW" dirty="0"/>
                        <a:t>int </a:t>
                      </a:r>
                      <a:r>
                        <a:rPr lang="zh-TW" altLang="en-US" dirty="0"/>
                        <a:t>名稱：</a:t>
                      </a:r>
                      <a:r>
                        <a:rPr lang="en-US" altLang="zh-TW" dirty="0" err="1"/>
                        <a:t>bounceY</a:t>
                      </a:r>
                      <a:r>
                        <a:rPr lang="zh-TW" altLang="en-US" dirty="0"/>
                        <a:t> 網球落點垂直</a:t>
                      </a:r>
                      <a:r>
                        <a:rPr lang="en-US" altLang="zh-TW" dirty="0"/>
                        <a:t>(</a:t>
                      </a:r>
                      <a:r>
                        <a:rPr lang="zh-TW" altLang="en-US" dirty="0"/>
                        <a:t>真實</a:t>
                      </a:r>
                      <a:r>
                        <a:rPr lang="en-US" altLang="zh-TW" dirty="0"/>
                        <a:t>)</a:t>
                      </a:r>
                      <a:r>
                        <a:rPr lang="zh-TW" altLang="en-US" dirty="0"/>
                        <a:t>座標</a:t>
                      </a:r>
                      <a:endParaRPr lang="en-US" altLang="zh-TW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36260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Parameters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/>
                        <a:t>型態：</a:t>
                      </a:r>
                      <a:r>
                        <a:rPr lang="en-US" altLang="zh-TW" dirty="0"/>
                        <a:t>int</a:t>
                      </a:r>
                      <a:r>
                        <a:rPr lang="zh-TW" altLang="en-US" dirty="0"/>
                        <a:t>：</a:t>
                      </a:r>
                      <a:r>
                        <a:rPr lang="en-US" altLang="zh-TW" dirty="0"/>
                        <a:t>FPS </a:t>
                      </a:r>
                      <a:r>
                        <a:rPr lang="zh-TW" altLang="en-US" dirty="0"/>
                        <a:t>幀數</a:t>
                      </a:r>
                      <a:endParaRPr lang="en-US" altLang="zh-TW" dirty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/>
                        <a:t>型態：</a:t>
                      </a:r>
                      <a:r>
                        <a:rPr lang="en-US" altLang="zh-TW" dirty="0"/>
                        <a:t>float</a:t>
                      </a:r>
                      <a:r>
                        <a:rPr lang="zh-TW" altLang="en-US" dirty="0"/>
                        <a:t>：</a:t>
                      </a:r>
                      <a:r>
                        <a:rPr lang="en-US" altLang="zh-TW" dirty="0" err="1"/>
                        <a:t>Pixel_to_distance</a:t>
                      </a:r>
                      <a:r>
                        <a:rPr lang="zh-TW" altLang="en-US" dirty="0"/>
                        <a:t> </a:t>
                      </a:r>
                      <a:endParaRPr lang="en-US" altLang="zh-TW" dirty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/>
                        <a:t>型態：</a:t>
                      </a:r>
                      <a:r>
                        <a:rPr lang="en-US" altLang="zh-TW" dirty="0" err="1"/>
                        <a:t>floaat</a:t>
                      </a:r>
                      <a:r>
                        <a:rPr lang="zh-TW" altLang="en-US" dirty="0"/>
                        <a:t>：</a:t>
                      </a:r>
                      <a:r>
                        <a:rPr lang="en-US" altLang="zh-TW" dirty="0" err="1"/>
                        <a:t>Ball_speed</a:t>
                      </a:r>
                      <a:r>
                        <a:rPr lang="zh-TW" altLang="en-US" dirty="0"/>
                        <a:t> </a:t>
                      </a:r>
                      <a:endParaRPr lang="en-US" altLang="zh-TW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09307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Description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推算真實世界的球速，球速最低時標記真實世界位置、框紅色圈圈。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37996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162335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D4901D6-7153-73F5-2A26-01F87AE03720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2052171" y="1263425"/>
            <a:ext cx="10515600" cy="600825"/>
          </a:xfrm>
        </p:spPr>
        <p:txBody>
          <a:bodyPr/>
          <a:lstStyle/>
          <a:p>
            <a:r>
              <a:rPr lang="en-US" altLang="zh-TW" dirty="0"/>
              <a:t>Demo:</a:t>
            </a:r>
          </a:p>
          <a:p>
            <a:pPr lvl="1"/>
            <a:r>
              <a:rPr lang="zh-TW" altLang="en-US" dirty="0"/>
              <a:t>網球落點繪製、列出座標</a:t>
            </a:r>
            <a:endParaRPr lang="en-US" altLang="zh-TW" dirty="0"/>
          </a:p>
        </p:txBody>
      </p:sp>
      <p:pic>
        <p:nvPicPr>
          <p:cNvPr id="6" name="bird_bounce">
            <a:hlinkClick r:id="" action="ppaction://media"/>
            <a:extLst>
              <a:ext uri="{FF2B5EF4-FFF2-40B4-BE49-F238E27FC236}">
                <a16:creationId xmlns:a16="http://schemas.microsoft.com/office/drawing/2014/main" id="{0434E7C4-9621-1B26-54BB-ED6CEAA01730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1838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40698" y="1911526"/>
            <a:ext cx="6146800" cy="4946474"/>
          </a:xfrm>
        </p:spPr>
      </p:pic>
    </p:spTree>
    <p:extLst>
      <p:ext uri="{BB962C8B-B14F-4D97-AF65-F5344CB8AC3E}">
        <p14:creationId xmlns:p14="http://schemas.microsoft.com/office/powerpoint/2010/main" val="2280607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9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3696DE28-6FBF-43D4-8685-442AD952CE52}"/>
              </a:ext>
            </a:extLst>
          </p:cNvPr>
          <p:cNvSpPr txBox="1"/>
          <p:nvPr/>
        </p:nvSpPr>
        <p:spPr>
          <a:xfrm>
            <a:off x="2310954" y="1229917"/>
            <a:ext cx="5664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ea typeface="標楷體" panose="03000509000000000000" pitchFamily="65" charset="-120"/>
              </a:rPr>
              <a:t>player</a:t>
            </a:r>
            <a:endParaRPr lang="zh-TW" altLang="en-US" dirty="0">
              <a:ea typeface="標楷體" panose="03000509000000000000" pitchFamily="65" charset="-120"/>
            </a:endParaRP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CE84387F-093F-4A40-9FEC-A2A20BAB7D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010650"/>
              </p:ext>
            </p:extLst>
          </p:nvPr>
        </p:nvGraphicFramePr>
        <p:xfrm>
          <a:off x="1134044" y="1134887"/>
          <a:ext cx="10417254" cy="5679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11087">
                  <a:extLst>
                    <a:ext uri="{9D8B030D-6E8A-4147-A177-3AD203B41FA5}">
                      <a16:colId xmlns:a16="http://schemas.microsoft.com/office/drawing/2014/main" val="4026370306"/>
                    </a:ext>
                  </a:extLst>
                </a:gridCol>
                <a:gridCol w="8206167">
                  <a:extLst>
                    <a:ext uri="{9D8B030D-6E8A-4147-A177-3AD203B41FA5}">
                      <a16:colId xmlns:a16="http://schemas.microsoft.com/office/drawing/2014/main" val="34424410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TW" altLang="en-US" dirty="0"/>
                        <a:t>模組名稱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b="1" dirty="0"/>
                        <a:t>人物辨識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62114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Input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型態：</a:t>
                      </a:r>
                      <a:r>
                        <a:rPr lang="en-US" altLang="zh-TW" dirty="0"/>
                        <a:t>.mp4</a:t>
                      </a:r>
                      <a:r>
                        <a:rPr lang="zh-TW" altLang="en-US" dirty="0"/>
                        <a:t> 名稱：</a:t>
                      </a:r>
                      <a:r>
                        <a:rPr lang="en-US" altLang="zh-TW" dirty="0" err="1"/>
                        <a:t>video_in</a:t>
                      </a:r>
                      <a:endParaRPr lang="en-US" altLang="zh-TW" dirty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/>
                        <a:t>型態：</a:t>
                      </a:r>
                      <a:r>
                        <a:rPr lang="en-US" altLang="zh-TW" dirty="0"/>
                        <a:t>(NumPy array of shape (4, 2))</a:t>
                      </a:r>
                      <a:r>
                        <a:rPr lang="zh-TW" altLang="en-US" dirty="0"/>
                        <a:t> 名稱：</a:t>
                      </a:r>
                      <a:r>
                        <a:rPr lang="en-US" altLang="zh-TW" dirty="0" err="1"/>
                        <a:t>src_points</a:t>
                      </a:r>
                      <a:r>
                        <a:rPr lang="zh-TW" altLang="en-US" dirty="0"/>
                        <a:t> </a:t>
                      </a:r>
                      <a:r>
                        <a:rPr lang="en-US" altLang="zh-TW" dirty="0"/>
                        <a:t>#</a:t>
                      </a:r>
                      <a:r>
                        <a:rPr lang="zh-TW" altLang="en-US" dirty="0"/>
                        <a:t>原影像的</a:t>
                      </a:r>
                      <a:r>
                        <a:rPr lang="en-US" altLang="zh-TW" dirty="0"/>
                        <a:t>4</a:t>
                      </a:r>
                      <a:r>
                        <a:rPr lang="zh-TW" altLang="en-US" dirty="0"/>
                        <a:t>個參考點</a:t>
                      </a:r>
                      <a:endParaRPr lang="en-US" altLang="zh-TW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11472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Output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/>
                        <a:t>型態：</a:t>
                      </a:r>
                      <a:r>
                        <a:rPr lang="en-US" altLang="zh-TW" dirty="0"/>
                        <a:t>(NumPy array of shape (1280, 720))</a:t>
                      </a:r>
                      <a:r>
                        <a:rPr lang="zh-TW" altLang="en-US" dirty="0"/>
                        <a:t> 名稱：</a:t>
                      </a:r>
                      <a:r>
                        <a:rPr lang="en-US" altLang="zh-TW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player_boxes</a:t>
                      </a:r>
                      <a:endParaRPr lang="en-US" altLang="zh-TW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/>
                        <a:t>型態：</a:t>
                      </a:r>
                      <a:r>
                        <a:rPr lang="en-US" altLang="zh-TW" dirty="0"/>
                        <a:t>integer</a:t>
                      </a:r>
                      <a:r>
                        <a:rPr lang="zh-TW" altLang="en-US" dirty="0"/>
                        <a:t>名稱：</a:t>
                      </a:r>
                      <a:r>
                        <a:rPr lang="en-US" altLang="zh-TW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player_count</a:t>
                      </a:r>
                      <a:endParaRPr lang="en-US" altLang="zh-TW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36260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Parameters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/>
                        <a:t>型態：</a:t>
                      </a:r>
                      <a:r>
                        <a:rPr lang="en-US" altLang="zh-TW" dirty="0"/>
                        <a:t>list [</a:t>
                      </a:r>
                      <a:r>
                        <a:rPr lang="zh-TW" altLang="en-US" dirty="0"/>
                        <a:t> </a:t>
                      </a:r>
                      <a:r>
                        <a:rPr lang="en-US" altLang="zh-TW" dirty="0"/>
                        <a:t>[int, int] ]</a:t>
                      </a:r>
                      <a:r>
                        <a:rPr lang="zh-TW" altLang="en-US" dirty="0"/>
                        <a:t>名稱：</a:t>
                      </a:r>
                      <a:r>
                        <a:rPr lang="en-US" altLang="zh-TW" dirty="0" err="1"/>
                        <a:t>keypoints</a:t>
                      </a:r>
                      <a:r>
                        <a:rPr lang="en-US" altLang="zh-TW" dirty="0"/>
                        <a:t> #</a:t>
                      </a:r>
                      <a:r>
                        <a:rPr lang="zh-TW" altLang="en-US" dirty="0"/>
                        <a:t>存</a:t>
                      </a:r>
                      <a:r>
                        <a:rPr lang="en-US" altLang="zh-TW" dirty="0" err="1"/>
                        <a:t>keypoint</a:t>
                      </a:r>
                      <a:r>
                        <a:rPr lang="zh-TW" altLang="en-US" dirty="0"/>
                        <a:t>的像素座標</a:t>
                      </a:r>
                      <a:endParaRPr lang="en-US" altLang="zh-TW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/>
                        <a:t>型態：</a:t>
                      </a:r>
                      <a:r>
                        <a:rPr lang="en-US" altLang="zh-TW" dirty="0"/>
                        <a:t>list [ int , [ int, int] ]</a:t>
                      </a:r>
                      <a:r>
                        <a:rPr lang="zh-TW" altLang="en-US" dirty="0"/>
                        <a:t>名稱：</a:t>
                      </a:r>
                      <a:r>
                        <a:rPr lang="en-US" altLang="zh-TW" dirty="0" err="1"/>
                        <a:t>prev_keypoints</a:t>
                      </a:r>
                      <a:r>
                        <a:rPr lang="en-US" altLang="zh-TW" dirty="0"/>
                        <a:t>  #</a:t>
                      </a:r>
                      <a:r>
                        <a:rPr lang="zh-TW" altLang="en-US" dirty="0"/>
                        <a:t>上一</a:t>
                      </a:r>
                      <a:r>
                        <a:rPr lang="zh-TW" altLang="zh-TW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幀</a:t>
                      </a:r>
                      <a:r>
                        <a:rPr lang="en-US" altLang="zh-TW" dirty="0" err="1"/>
                        <a:t>keypoint</a:t>
                      </a:r>
                      <a:r>
                        <a:rPr lang="zh-TW" altLang="en-US" dirty="0"/>
                        <a:t>數量、其像素座標</a:t>
                      </a:r>
                      <a:endParaRPr lang="en-US" altLang="zh-TW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/>
                        <a:t>型態：</a:t>
                      </a:r>
                      <a:r>
                        <a:rPr lang="en-US" altLang="zh-TW" dirty="0"/>
                        <a:t>list [ int , [ int, int] ]</a:t>
                      </a:r>
                      <a:r>
                        <a:rPr lang="zh-TW" altLang="en-US" dirty="0"/>
                        <a:t>名稱：</a:t>
                      </a:r>
                      <a:r>
                        <a:rPr lang="en-US" altLang="zh-TW" dirty="0" err="1"/>
                        <a:t>next_keypoints</a:t>
                      </a:r>
                      <a:r>
                        <a:rPr lang="en-US" altLang="zh-TW" dirty="0"/>
                        <a:t> #</a:t>
                      </a:r>
                      <a:r>
                        <a:rPr lang="zh-TW" altLang="en-US" dirty="0"/>
                        <a:t>下一</a:t>
                      </a:r>
                      <a:r>
                        <a:rPr lang="zh-TW" altLang="zh-TW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幀</a:t>
                      </a:r>
                      <a:r>
                        <a:rPr lang="en-US" altLang="zh-TW" dirty="0" err="1"/>
                        <a:t>keypoint</a:t>
                      </a:r>
                      <a:r>
                        <a:rPr lang="zh-TW" altLang="en-US" dirty="0"/>
                        <a:t>數量、其像素座標</a:t>
                      </a:r>
                      <a:endParaRPr lang="en-US" altLang="zh-TW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                        #4</a:t>
                      </a:r>
                      <a:r>
                        <a:rPr lang="zh-TW" altLang="en-US" dirty="0"/>
                        <a:t>個都</a:t>
                      </a:r>
                      <a:r>
                        <a:rPr lang="en-US" altLang="zh-TW" dirty="0"/>
                        <a:t>int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/>
                        <a:t>型態：</a:t>
                      </a:r>
                      <a:r>
                        <a:rPr lang="en-US" altLang="zh-TW" dirty="0"/>
                        <a:t>list [</a:t>
                      </a:r>
                      <a:r>
                        <a:rPr lang="zh-TW" altLang="en-US" dirty="0"/>
                        <a:t> </a:t>
                      </a:r>
                      <a:r>
                        <a:rPr lang="en-US" altLang="zh-TW" dirty="0"/>
                        <a:t>minx, </a:t>
                      </a:r>
                      <a:r>
                        <a:rPr lang="en-US" altLang="zh-TW" dirty="0" err="1"/>
                        <a:t>miny</a:t>
                      </a:r>
                      <a:r>
                        <a:rPr lang="en-US" altLang="zh-TW" dirty="0"/>
                        <a:t>, max, </a:t>
                      </a:r>
                      <a:r>
                        <a:rPr lang="en-US" altLang="zh-TW" dirty="0" err="1"/>
                        <a:t>maxy</a:t>
                      </a:r>
                      <a:r>
                        <a:rPr lang="en-US" altLang="zh-TW" dirty="0"/>
                        <a:t> ] </a:t>
                      </a:r>
                      <a:r>
                        <a:rPr lang="zh-TW" altLang="en-US" dirty="0"/>
                        <a:t>名稱：</a:t>
                      </a:r>
                      <a:r>
                        <a:rPr lang="en-US" altLang="zh-TW" dirty="0"/>
                        <a:t>boxes #</a:t>
                      </a:r>
                      <a:r>
                        <a:rPr lang="zh-TW" altLang="en-US" dirty="0"/>
                        <a:t>存</a:t>
                      </a:r>
                      <a:r>
                        <a:rPr lang="en-US" altLang="zh-TW" dirty="0"/>
                        <a:t>2</a:t>
                      </a:r>
                      <a:r>
                        <a:rPr lang="zh-TW" altLang="en-US" dirty="0"/>
                        <a:t>組</a:t>
                      </a:r>
                      <a:r>
                        <a:rPr lang="en-US" altLang="zh-TW" dirty="0" err="1"/>
                        <a:t>keypoint</a:t>
                      </a:r>
                      <a:endParaRPr lang="en-US" altLang="zh-TW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/>
                        <a:t>型態：</a:t>
                      </a:r>
                      <a:r>
                        <a:rPr lang="en-US" altLang="zh-TW" dirty="0"/>
                        <a:t>list [minx, </a:t>
                      </a:r>
                      <a:r>
                        <a:rPr lang="en-US" altLang="zh-TW" dirty="0" err="1"/>
                        <a:t>miny</a:t>
                      </a:r>
                      <a:r>
                        <a:rPr lang="en-US" altLang="zh-TW" dirty="0"/>
                        <a:t>, max, </a:t>
                      </a:r>
                      <a:r>
                        <a:rPr lang="en-US" altLang="zh-TW" dirty="0" err="1"/>
                        <a:t>maxy</a:t>
                      </a:r>
                      <a:r>
                        <a:rPr lang="en-US" altLang="zh-TW" dirty="0"/>
                        <a:t> ]</a:t>
                      </a:r>
                      <a:r>
                        <a:rPr lang="zh-TW" altLang="en-US" dirty="0"/>
                        <a:t>名稱：</a:t>
                      </a:r>
                      <a:r>
                        <a:rPr lang="en-US" altLang="zh-TW" dirty="0" err="1"/>
                        <a:t>combined_boxes</a:t>
                      </a:r>
                      <a:r>
                        <a:rPr lang="en-US" altLang="zh-TW" dirty="0"/>
                        <a:t> #</a:t>
                      </a:r>
                      <a:r>
                        <a:rPr lang="zh-TW" altLang="en-US" dirty="0"/>
                        <a:t>存</a:t>
                      </a:r>
                      <a:r>
                        <a:rPr lang="en-US" altLang="zh-TW" dirty="0"/>
                        <a:t>2</a:t>
                      </a:r>
                      <a:r>
                        <a:rPr lang="zh-TW" altLang="en-US" dirty="0"/>
                        <a:t>組</a:t>
                      </a:r>
                      <a:r>
                        <a:rPr lang="en-US" altLang="zh-TW" dirty="0" err="1"/>
                        <a:t>keypoint</a:t>
                      </a:r>
                      <a:endParaRPr lang="en-US" altLang="zh-TW" dirty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TW" dirty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/>
                        <a:t>型態：</a:t>
                      </a:r>
                      <a:r>
                        <a:rPr lang="en-US" altLang="zh-TW" dirty="0" err="1"/>
                        <a:t>dict</a:t>
                      </a:r>
                      <a:r>
                        <a:rPr lang="en-US" altLang="zh-TW" dirty="0"/>
                        <a:t> </a:t>
                      </a:r>
                      <a:r>
                        <a:rPr lang="zh-TW" altLang="en-US" dirty="0"/>
                        <a:t>名稱：</a:t>
                      </a:r>
                      <a:r>
                        <a:rPr lang="en-US" altLang="zh-TW" dirty="0" err="1"/>
                        <a:t>lk_params</a:t>
                      </a:r>
                      <a:r>
                        <a:rPr lang="en-US" altLang="zh-TW" dirty="0"/>
                        <a:t> #LK</a:t>
                      </a:r>
                      <a:r>
                        <a:rPr lang="zh-TW" altLang="en-US" dirty="0"/>
                        <a:t>光流法的參數</a:t>
                      </a:r>
                      <a:endParaRPr lang="en-US" altLang="zh-TW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/>
                        <a:t>型態：</a:t>
                      </a:r>
                      <a:r>
                        <a:rPr lang="en-US" altLang="zh-TW" dirty="0"/>
                        <a:t>integer</a:t>
                      </a:r>
                      <a:r>
                        <a:rPr lang="zh-TW" altLang="en-US" dirty="0"/>
                        <a:t>名稱：</a:t>
                      </a:r>
                      <a:r>
                        <a:rPr lang="en-US" altLang="zh-TW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winSize</a:t>
                      </a:r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#search window</a:t>
                      </a:r>
                      <a:r>
                        <a:rPr lang="zh-TW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的尺寸</a:t>
                      </a:r>
                      <a:endParaRPr lang="en-US" altLang="zh-TW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/>
                        <a:t>型態：</a:t>
                      </a:r>
                      <a:r>
                        <a:rPr lang="en-US" altLang="zh-TW" dirty="0"/>
                        <a:t>integer</a:t>
                      </a:r>
                      <a:r>
                        <a:rPr lang="zh-TW" altLang="en-US" dirty="0"/>
                        <a:t>名稱：</a:t>
                      </a:r>
                      <a:r>
                        <a:rPr lang="en-US" altLang="zh-TW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maxLevel</a:t>
                      </a:r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#LK</a:t>
                      </a:r>
                      <a:r>
                        <a:rPr lang="zh-TW" altLang="en-US" dirty="0"/>
                        <a:t>光流法</a:t>
                      </a:r>
                      <a:r>
                        <a:rPr lang="zh-TW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的迭帶次數</a:t>
                      </a:r>
                      <a:endParaRPr lang="en-US" altLang="zh-TW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/>
                        <a:t>型態：</a:t>
                      </a:r>
                      <a:r>
                        <a:rPr lang="en-US" altLang="zh-TW" dirty="0"/>
                        <a:t>integer</a:t>
                      </a:r>
                      <a:r>
                        <a:rPr lang="zh-TW" altLang="en-US" dirty="0"/>
                        <a:t>名稱：</a:t>
                      </a:r>
                      <a:r>
                        <a:rPr lang="en-US" altLang="zh-TW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player_count</a:t>
                      </a:r>
                      <a:endParaRPr lang="en-US" altLang="zh-TW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09307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Description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將場上的球員框選、計數、編號。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3799621"/>
                  </a:ext>
                </a:extLst>
              </a:tr>
            </a:tbl>
          </a:graphicData>
        </a:graphic>
      </p:graphicFrame>
      <p:sp>
        <p:nvSpPr>
          <p:cNvPr id="5" name="標題 3">
            <a:extLst>
              <a:ext uri="{FF2B5EF4-FFF2-40B4-BE49-F238E27FC236}">
                <a16:creationId xmlns:a16="http://schemas.microsoft.com/office/drawing/2014/main" id="{5E65A4BB-74FA-47A4-97D2-6955415EF6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0000"/>
          </a:xfrm>
        </p:spPr>
        <p:txBody>
          <a:bodyPr/>
          <a:lstStyle/>
          <a:p>
            <a:r>
              <a:rPr lang="zh-TW" altLang="en-US" dirty="0"/>
              <a:t>專案架構 </a:t>
            </a:r>
            <a:r>
              <a:rPr lang="en-US" altLang="zh-TW" dirty="0"/>
              <a:t>–</a:t>
            </a:r>
            <a:r>
              <a:rPr lang="zh-TW" altLang="en-US" dirty="0"/>
              <a:t> </a:t>
            </a:r>
            <a:r>
              <a:rPr lang="en-US" altLang="zh-TW" dirty="0"/>
              <a:t>API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616245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ly_count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42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941815" y="1181432"/>
            <a:ext cx="5388798" cy="5676568"/>
          </a:xfrm>
          <a:prstGeom prst="rect">
            <a:avLst/>
          </a:prstGeom>
        </p:spPr>
      </p:pic>
      <p:sp>
        <p:nvSpPr>
          <p:cNvPr id="8" name="內容版面配置區 2">
            <a:extLst>
              <a:ext uri="{FF2B5EF4-FFF2-40B4-BE49-F238E27FC236}">
                <a16:creationId xmlns:a16="http://schemas.microsoft.com/office/drawing/2014/main" id="{8D4901D6-7153-73F5-2A26-01F87AE03720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1378414" y="1356730"/>
            <a:ext cx="10515600" cy="600825"/>
          </a:xfrm>
        </p:spPr>
        <p:txBody>
          <a:bodyPr/>
          <a:lstStyle/>
          <a:p>
            <a:r>
              <a:rPr lang="en-US" altLang="zh-TW" dirty="0"/>
              <a:t>Demo:</a:t>
            </a:r>
          </a:p>
          <a:p>
            <a:pPr lvl="1"/>
            <a:r>
              <a:rPr lang="zh-TW" altLang="en-US" dirty="0"/>
              <a:t>框選球員、給編號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740442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3696DE28-6FBF-43D4-8685-442AD952CE52}"/>
              </a:ext>
            </a:extLst>
          </p:cNvPr>
          <p:cNvSpPr txBox="1"/>
          <p:nvPr/>
        </p:nvSpPr>
        <p:spPr>
          <a:xfrm>
            <a:off x="2310954" y="1229917"/>
            <a:ext cx="5664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ea typeface="標楷體" panose="03000509000000000000" pitchFamily="65" charset="-120"/>
              </a:rPr>
              <a:t>player</a:t>
            </a:r>
            <a:endParaRPr lang="zh-TW" altLang="en-US" dirty="0">
              <a:ea typeface="標楷體" panose="03000509000000000000" pitchFamily="65" charset="-120"/>
            </a:endParaRP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CE84387F-093F-4A40-9FEC-A2A20BAB7D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2603519"/>
              </p:ext>
            </p:extLst>
          </p:nvPr>
        </p:nvGraphicFramePr>
        <p:xfrm>
          <a:off x="1190028" y="1299088"/>
          <a:ext cx="9890348" cy="4312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9251">
                  <a:extLst>
                    <a:ext uri="{9D8B030D-6E8A-4147-A177-3AD203B41FA5}">
                      <a16:colId xmlns:a16="http://schemas.microsoft.com/office/drawing/2014/main" val="4026370306"/>
                    </a:ext>
                  </a:extLst>
                </a:gridCol>
                <a:gridCol w="7791097">
                  <a:extLst>
                    <a:ext uri="{9D8B030D-6E8A-4147-A177-3AD203B41FA5}">
                      <a16:colId xmlns:a16="http://schemas.microsoft.com/office/drawing/2014/main" val="34424410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TW" altLang="en-US" dirty="0"/>
                        <a:t>模組名稱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="1" dirty="0"/>
                        <a:t>Harris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62114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Input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型態：</a:t>
                      </a:r>
                      <a:r>
                        <a:rPr lang="en-US" altLang="zh-TW" dirty="0"/>
                        <a:t>.mp4</a:t>
                      </a:r>
                      <a:r>
                        <a:rPr lang="zh-TW" altLang="en-US" dirty="0"/>
                        <a:t> 名稱：</a:t>
                      </a:r>
                      <a:r>
                        <a:rPr lang="en-US" altLang="zh-TW" dirty="0" err="1"/>
                        <a:t>video_in</a:t>
                      </a:r>
                      <a:endParaRPr lang="en-US" altLang="zh-TW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11472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Output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型態：</a:t>
                      </a:r>
                      <a:r>
                        <a:rPr lang="en-US" altLang="zh-TW" dirty="0"/>
                        <a:t>.mp4</a:t>
                      </a:r>
                      <a:r>
                        <a:rPr lang="zh-TW" altLang="en-US" dirty="0"/>
                        <a:t>名稱：</a:t>
                      </a:r>
                      <a:r>
                        <a:rPr lang="en-US" altLang="zh-TW" dirty="0" err="1"/>
                        <a:t>keypoints_out</a:t>
                      </a:r>
                      <a:endParaRPr lang="en-US" altLang="zh-TW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/>
                        <a:t>型態：</a:t>
                      </a:r>
                      <a:r>
                        <a:rPr lang="en-US" altLang="zh-TW" dirty="0"/>
                        <a:t>list [</a:t>
                      </a:r>
                      <a:r>
                        <a:rPr lang="zh-TW" altLang="en-US" dirty="0"/>
                        <a:t> </a:t>
                      </a:r>
                      <a:r>
                        <a:rPr lang="en-US" altLang="zh-TW" dirty="0"/>
                        <a:t>]</a:t>
                      </a:r>
                      <a:r>
                        <a:rPr lang="zh-TW" altLang="en-US" dirty="0"/>
                        <a:t>名稱：</a:t>
                      </a:r>
                      <a:r>
                        <a:rPr lang="en-US" altLang="zh-TW" dirty="0" err="1"/>
                        <a:t>nearby_keypoints</a:t>
                      </a:r>
                      <a:r>
                        <a:rPr lang="en-US" altLang="zh-TW" dirty="0"/>
                        <a:t> #court_center_keypoints[0]</a:t>
                      </a:r>
                      <a:r>
                        <a:rPr lang="zh-TW" altLang="en-US" dirty="0"/>
                        <a:t>左右兩側的</a:t>
                      </a:r>
                      <a:r>
                        <a:rPr lang="en-US" altLang="zh-TW" dirty="0" err="1"/>
                        <a:t>keypoint</a:t>
                      </a:r>
                      <a:endParaRPr lang="en-US" altLang="zh-TW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zh-TW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型態：</a:t>
                      </a:r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list [</a:t>
                      </a:r>
                      <a:r>
                        <a:rPr lang="zh-TW" altLang="zh-TW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r>
                        <a:rPr lang="zh-TW" altLang="zh-TW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名稱：</a:t>
                      </a:r>
                      <a:r>
                        <a:rPr lang="en-US" altLang="zh-TW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bottom_keypoints</a:t>
                      </a:r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#</a:t>
                      </a:r>
                      <a:r>
                        <a:rPr lang="en-US" altLang="zh-TW" dirty="0"/>
                        <a:t>court_center_keypoints[1]</a:t>
                      </a:r>
                      <a:r>
                        <a:rPr lang="zh-TW" altLang="en-US" dirty="0"/>
                        <a:t>左右兩側</a:t>
                      </a:r>
                      <a:r>
                        <a:rPr lang="zh-TW" altLang="en-US"/>
                        <a:t>的</a:t>
                      </a:r>
                      <a:r>
                        <a:rPr lang="en-US" altLang="zh-TW"/>
                        <a:t>keypoint</a:t>
                      </a:r>
                      <a:endParaRPr lang="en-US" altLang="zh-TW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36260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Parameters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/>
                        <a:t>型態：</a:t>
                      </a:r>
                      <a:r>
                        <a:rPr lang="en-US" altLang="zh-TW" dirty="0"/>
                        <a:t>list [</a:t>
                      </a:r>
                      <a:r>
                        <a:rPr lang="zh-TW" altLang="en-US" dirty="0"/>
                        <a:t> </a:t>
                      </a:r>
                      <a:r>
                        <a:rPr lang="en-US" altLang="zh-TW" dirty="0"/>
                        <a:t>[int, int] ]</a:t>
                      </a:r>
                      <a:r>
                        <a:rPr lang="zh-TW" altLang="en-US" dirty="0"/>
                        <a:t>名稱：</a:t>
                      </a:r>
                      <a:r>
                        <a:rPr lang="en-US" altLang="zh-TW" dirty="0"/>
                        <a:t>boundaries #</a:t>
                      </a:r>
                      <a:r>
                        <a:rPr lang="zh-TW" altLang="en-US" dirty="0"/>
                        <a:t>顏色的雙閥值</a:t>
                      </a:r>
                      <a:endParaRPr lang="en-US" altLang="zh-TW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/>
                        <a:t>型態：</a:t>
                      </a:r>
                      <a:r>
                        <a:rPr lang="en-US" altLang="zh-TW" dirty="0"/>
                        <a:t>list [</a:t>
                      </a:r>
                      <a:r>
                        <a:rPr lang="zh-TW" altLang="en-US" dirty="0"/>
                        <a:t> </a:t>
                      </a:r>
                      <a:r>
                        <a:rPr lang="en-US" altLang="zh-TW" dirty="0"/>
                        <a:t>]</a:t>
                      </a:r>
                      <a:r>
                        <a:rPr lang="zh-TW" altLang="en-US" dirty="0"/>
                        <a:t>名稱：</a:t>
                      </a:r>
                      <a:r>
                        <a:rPr lang="en-US" altLang="zh-TW" dirty="0"/>
                        <a:t>contours #Harris</a:t>
                      </a:r>
                      <a:r>
                        <a:rPr lang="zh-TW" altLang="en-US" dirty="0"/>
                        <a:t> </a:t>
                      </a:r>
                      <a:r>
                        <a:rPr lang="en-US" altLang="zh-TW" dirty="0"/>
                        <a:t>+</a:t>
                      </a:r>
                      <a:r>
                        <a:rPr lang="zh-TW" altLang="en-US" dirty="0"/>
                        <a:t> </a:t>
                      </a:r>
                      <a:r>
                        <a:rPr lang="en-US" altLang="zh-TW" dirty="0"/>
                        <a:t>morphology </a:t>
                      </a:r>
                      <a:r>
                        <a:rPr lang="zh-TW" altLang="en-US" dirty="0"/>
                        <a:t>降噪的結果</a:t>
                      </a:r>
                      <a:endParaRPr lang="en-US" altLang="zh-TW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/>
                        <a:t>型態：</a:t>
                      </a:r>
                      <a:r>
                        <a:rPr lang="en-US" altLang="zh-TW" dirty="0"/>
                        <a:t>list [</a:t>
                      </a:r>
                      <a:r>
                        <a:rPr lang="zh-TW" altLang="en-US" dirty="0"/>
                        <a:t> </a:t>
                      </a:r>
                      <a:r>
                        <a:rPr lang="en-US" altLang="zh-TW" dirty="0"/>
                        <a:t>]</a:t>
                      </a:r>
                      <a:r>
                        <a:rPr lang="zh-TW" altLang="en-US" dirty="0"/>
                        <a:t>名稱：</a:t>
                      </a:r>
                      <a:r>
                        <a:rPr lang="en-US" altLang="zh-TW" dirty="0" err="1"/>
                        <a:t>keypoints</a:t>
                      </a:r>
                      <a:r>
                        <a:rPr lang="en-US" altLang="zh-TW" dirty="0"/>
                        <a:t> #</a:t>
                      </a:r>
                      <a:r>
                        <a:rPr lang="zh-TW" altLang="en-US" dirty="0"/>
                        <a:t>整張圖的</a:t>
                      </a:r>
                      <a:r>
                        <a:rPr lang="en-US" altLang="zh-TW" dirty="0" err="1"/>
                        <a:t>keypoint</a:t>
                      </a:r>
                      <a:endParaRPr lang="en-US" altLang="zh-TW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TW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/>
                        <a:t>型態：</a:t>
                      </a:r>
                      <a:r>
                        <a:rPr lang="en-US" altLang="zh-TW" dirty="0"/>
                        <a:t>list [</a:t>
                      </a:r>
                      <a:r>
                        <a:rPr lang="zh-TW" altLang="en-US" dirty="0"/>
                        <a:t> </a:t>
                      </a:r>
                      <a:r>
                        <a:rPr lang="en-US" altLang="zh-TW" dirty="0"/>
                        <a:t>]</a:t>
                      </a:r>
                      <a:r>
                        <a:rPr lang="zh-TW" altLang="en-US" dirty="0"/>
                        <a:t>名稱：</a:t>
                      </a:r>
                      <a:r>
                        <a:rPr lang="en-US" altLang="zh-TW" dirty="0" err="1"/>
                        <a:t>court_center_keypoints</a:t>
                      </a:r>
                      <a:r>
                        <a:rPr lang="en-US" altLang="zh-TW" dirty="0"/>
                        <a:t> #</a:t>
                      </a:r>
                      <a:r>
                        <a:rPr lang="zh-TW" altLang="en-US" dirty="0"/>
                        <a:t>影像中心的三個</a:t>
                      </a:r>
                      <a:r>
                        <a:rPr lang="en-US" altLang="zh-TW" dirty="0" err="1"/>
                        <a:t>keypoint</a:t>
                      </a:r>
                      <a:endParaRPr lang="en-US" altLang="zh-TW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zh-TW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型態：</a:t>
                      </a:r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integer </a:t>
                      </a:r>
                      <a:r>
                        <a:rPr lang="zh-TW" altLang="zh-TW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名稱：</a:t>
                      </a:r>
                      <a:r>
                        <a:rPr lang="en-US" altLang="zh-TW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lock_count</a:t>
                      </a:r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#</a:t>
                      </a:r>
                      <a:r>
                        <a:rPr lang="zh-TW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根據上數的</a:t>
                      </a:r>
                      <a:r>
                        <a:rPr lang="zh-TW" altLang="zh-TW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幀</a:t>
                      </a:r>
                      <a:r>
                        <a:rPr lang="zh-TW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數值，鎖定追蹤的</a:t>
                      </a:r>
                      <a:r>
                        <a:rPr lang="en-US" altLang="zh-TW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keypoint</a:t>
                      </a:r>
                      <a:endParaRPr lang="zh-TW" altLang="zh-TW" dirty="0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09307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Description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依</a:t>
                      </a:r>
                      <a:r>
                        <a:rPr lang="zh-TW" altLang="zh-TW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幀</a:t>
                      </a:r>
                      <a:r>
                        <a:rPr lang="zh-TW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數、</a:t>
                      </a:r>
                      <a:r>
                        <a:rPr lang="zh-TW" altLang="en-US" dirty="0"/>
                        <a:t>動靜點、</a:t>
                      </a:r>
                      <a:r>
                        <a:rPr lang="en-US" altLang="zh-TW" dirty="0" err="1"/>
                        <a:t>keypoint</a:t>
                      </a:r>
                      <a:r>
                        <a:rPr lang="zh-TW" altLang="en-US" dirty="0"/>
                        <a:t>的像素座標，篩選出</a:t>
                      </a:r>
                      <a:r>
                        <a:rPr lang="en-US" altLang="zh-TW" dirty="0"/>
                        <a:t>4</a:t>
                      </a:r>
                      <a:r>
                        <a:rPr lang="zh-TW" altLang="en-US" dirty="0"/>
                        <a:t>個</a:t>
                      </a:r>
                      <a:r>
                        <a:rPr lang="en-US" altLang="zh-TW" dirty="0" err="1"/>
                        <a:t>src_points</a:t>
                      </a:r>
                      <a:r>
                        <a:rPr lang="zh-TW" altLang="en-US" dirty="0"/>
                        <a:t>輸出給視角轉換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3799621"/>
                  </a:ext>
                </a:extLst>
              </a:tr>
            </a:tbl>
          </a:graphicData>
        </a:graphic>
      </p:graphicFrame>
      <p:sp>
        <p:nvSpPr>
          <p:cNvPr id="5" name="標題 3">
            <a:extLst>
              <a:ext uri="{FF2B5EF4-FFF2-40B4-BE49-F238E27FC236}">
                <a16:creationId xmlns:a16="http://schemas.microsoft.com/office/drawing/2014/main" id="{5E65A4BB-74FA-47A4-97D2-6955415EF6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0000"/>
          </a:xfrm>
        </p:spPr>
        <p:txBody>
          <a:bodyPr/>
          <a:lstStyle/>
          <a:p>
            <a:r>
              <a:rPr lang="zh-TW" altLang="en-US" dirty="0"/>
              <a:t>專案架構 </a:t>
            </a:r>
            <a:r>
              <a:rPr lang="en-US" altLang="zh-TW" dirty="0"/>
              <a:t>–</a:t>
            </a:r>
            <a:r>
              <a:rPr lang="zh-TW" altLang="en-US" dirty="0"/>
              <a:t> </a:t>
            </a:r>
            <a:r>
              <a:rPr lang="en-US" altLang="zh-TW" dirty="0"/>
              <a:t>API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265687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358C0E83-A269-4C1C-B535-9154715990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3719" y="1466481"/>
            <a:ext cx="5829300" cy="445770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879EE985-00FC-4EAB-813D-4A27ABD13C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088" y="2373064"/>
            <a:ext cx="3820992" cy="2822085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70A774A4-86ED-4CB3-B6B5-F26D82F26E8F}"/>
              </a:ext>
            </a:extLst>
          </p:cNvPr>
          <p:cNvSpPr txBox="1"/>
          <p:nvPr/>
        </p:nvSpPr>
        <p:spPr>
          <a:xfrm>
            <a:off x="2142824" y="1386581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>
                <a:ea typeface="標楷體" panose="03000509000000000000" pitchFamily="65" charset="-120"/>
              </a:rPr>
              <a:t>Harris(</a:t>
            </a:r>
            <a:r>
              <a:rPr lang="zh-TW" altLang="en-US" dirty="0">
                <a:ea typeface="標楷體" panose="03000509000000000000" pitchFamily="65" charset="-120"/>
              </a:rPr>
              <a:t>全圖</a:t>
            </a:r>
            <a:r>
              <a:rPr lang="en-US" altLang="zh-TW" dirty="0">
                <a:ea typeface="標楷體" panose="03000509000000000000" pitchFamily="65" charset="-120"/>
              </a:rPr>
              <a:t>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000213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p4_Harris_ROI">
            <a:hlinkClick r:id="" action="ppaction://media"/>
            <a:extLst>
              <a:ext uri="{FF2B5EF4-FFF2-40B4-BE49-F238E27FC236}">
                <a16:creationId xmlns:a16="http://schemas.microsoft.com/office/drawing/2014/main" id="{9D236E33-C541-433C-9702-59FA477A6D3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30984" b="27593"/>
          <a:stretch/>
        </p:blipFill>
        <p:spPr>
          <a:xfrm>
            <a:off x="5460853" y="2054501"/>
            <a:ext cx="5609602" cy="3310457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F819AB67-7034-4E94-BB77-27CA646690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118" y="2293650"/>
            <a:ext cx="4729262" cy="2695599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3A50851B-9519-4837-A487-EA7BFEFD9292}"/>
              </a:ext>
            </a:extLst>
          </p:cNvPr>
          <p:cNvSpPr txBox="1"/>
          <p:nvPr/>
        </p:nvSpPr>
        <p:spPr>
          <a:xfrm>
            <a:off x="2018896" y="1408170"/>
            <a:ext cx="75396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ea typeface="標楷體" panose="03000509000000000000" pitchFamily="65" charset="-120"/>
              </a:rPr>
              <a:t>為了濾掉球員身上有角點</a:t>
            </a:r>
            <a:endParaRPr lang="en-US" altLang="zh-TW" dirty="0">
              <a:ea typeface="標楷體" panose="03000509000000000000" pitchFamily="65" charset="-12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TW" altLang="en-US" dirty="0">
                <a:ea typeface="標楷體" panose="03000509000000000000" pitchFamily="65" charset="-120"/>
              </a:rPr>
              <a:t>法一</a:t>
            </a:r>
            <a:r>
              <a:rPr lang="en-US" altLang="zh-TW" dirty="0">
                <a:ea typeface="標楷體" panose="03000509000000000000" pitchFamily="65" charset="-120"/>
              </a:rPr>
              <a:t>:</a:t>
            </a:r>
            <a:r>
              <a:rPr lang="zh-TW" altLang="en-US" dirty="0">
                <a:ea typeface="標楷體" panose="03000509000000000000" pitchFamily="65" charset="-120"/>
              </a:rPr>
              <a:t> 測試 </a:t>
            </a:r>
            <a:r>
              <a:rPr lang="en-US" altLang="zh-TW" dirty="0">
                <a:ea typeface="標楷體" panose="03000509000000000000" pitchFamily="65" charset="-120"/>
              </a:rPr>
              <a:t>(Harris)</a:t>
            </a:r>
            <a:r>
              <a:rPr lang="zh-TW" altLang="en-US" dirty="0">
                <a:ea typeface="標楷體" panose="03000509000000000000" pitchFamily="65" charset="-120"/>
              </a:rPr>
              <a:t> </a:t>
            </a:r>
            <a:r>
              <a:rPr lang="en-US" altLang="zh-TW" dirty="0">
                <a:ea typeface="標楷體" panose="03000509000000000000" pitchFamily="65" charset="-120"/>
              </a:rPr>
              <a:t>+ ROI( select with mouse )</a:t>
            </a:r>
            <a:endParaRPr lang="zh-TW" altLang="en-US" dirty="0"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699871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3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3A50851B-9519-4837-A487-EA7BFEFD9292}"/>
              </a:ext>
            </a:extLst>
          </p:cNvPr>
          <p:cNvSpPr txBox="1"/>
          <p:nvPr/>
        </p:nvSpPr>
        <p:spPr>
          <a:xfrm>
            <a:off x="1466835" y="1361316"/>
            <a:ext cx="5664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TW" altLang="en-US" dirty="0">
                <a:ea typeface="標楷體" panose="03000509000000000000" pitchFamily="65" charset="-120"/>
              </a:rPr>
              <a:t>法二</a:t>
            </a:r>
            <a:r>
              <a:rPr lang="en-US" altLang="zh-TW" dirty="0">
                <a:ea typeface="標楷體" panose="03000509000000000000" pitchFamily="65" charset="-120"/>
              </a:rPr>
              <a:t>:</a:t>
            </a:r>
            <a:r>
              <a:rPr lang="zh-TW" altLang="en-US" dirty="0">
                <a:ea typeface="標楷體" panose="03000509000000000000" pitchFamily="65" charset="-120"/>
              </a:rPr>
              <a:t> 測試 </a:t>
            </a:r>
            <a:r>
              <a:rPr lang="en-US" altLang="zh-TW" dirty="0">
                <a:ea typeface="標楷體" panose="03000509000000000000" pitchFamily="65" charset="-120"/>
              </a:rPr>
              <a:t>(Harris)+ </a:t>
            </a:r>
            <a:r>
              <a:rPr lang="en-US" altLang="zh-TW" dirty="0" err="1">
                <a:ea typeface="標楷體" panose="03000509000000000000" pitchFamily="65" charset="-120"/>
              </a:rPr>
              <a:t>lock_count</a:t>
            </a:r>
            <a:endParaRPr lang="zh-TW" altLang="en-US" dirty="0">
              <a:ea typeface="標楷體" panose="03000509000000000000" pitchFamily="65" charset="-120"/>
            </a:endParaRPr>
          </a:p>
        </p:txBody>
      </p:sp>
      <p:pic>
        <p:nvPicPr>
          <p:cNvPr id="3" name="Harris_scr_points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767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567778" y="1730648"/>
            <a:ext cx="4848434" cy="5127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266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3">
            <a:extLst>
              <a:ext uri="{FF2B5EF4-FFF2-40B4-BE49-F238E27FC236}">
                <a16:creationId xmlns:a16="http://schemas.microsoft.com/office/drawing/2014/main" id="{5E65A4BB-74FA-47A4-97D2-6955415EF6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0000"/>
          </a:xfrm>
        </p:spPr>
        <p:txBody>
          <a:bodyPr/>
          <a:lstStyle/>
          <a:p>
            <a:r>
              <a:rPr lang="zh-TW" altLang="en-US" dirty="0"/>
              <a:t>專案架構 </a:t>
            </a:r>
            <a:r>
              <a:rPr lang="en-US" altLang="zh-TW" dirty="0"/>
              <a:t>–</a:t>
            </a:r>
            <a:r>
              <a:rPr lang="zh-TW" altLang="en-US" dirty="0"/>
              <a:t> 架構圖</a:t>
            </a:r>
            <a:r>
              <a:rPr lang="en-US" altLang="zh-TW" dirty="0"/>
              <a:t>ver.2</a:t>
            </a:r>
            <a:endParaRPr lang="zh-TW" altLang="en-US" dirty="0"/>
          </a:p>
        </p:txBody>
      </p:sp>
      <p:sp>
        <p:nvSpPr>
          <p:cNvPr id="7" name="文字方塊 6">
            <a:hlinkClick r:id="rId2"/>
            <a:extLst>
              <a:ext uri="{FF2B5EF4-FFF2-40B4-BE49-F238E27FC236}">
                <a16:creationId xmlns:a16="http://schemas.microsoft.com/office/drawing/2014/main" id="{5F0936E6-6406-43BE-8588-C5DF353E0562}"/>
              </a:ext>
            </a:extLst>
          </p:cNvPr>
          <p:cNvSpPr txBox="1"/>
          <p:nvPr/>
        </p:nvSpPr>
        <p:spPr>
          <a:xfrm>
            <a:off x="997002" y="1209800"/>
            <a:ext cx="9267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chemeClr val="accent1">
                    <a:lumMod val="75000"/>
                  </a:schemeClr>
                </a:solidFill>
              </a:rPr>
              <a:t>https://drive.google.com/file/d/18yw68HN2QphzXEr55cvc6rDYgBZFLe_b/view?usp=sharing</a:t>
            </a:r>
            <a:endParaRPr lang="zh-TW" alt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756" y="1523475"/>
            <a:ext cx="11525756" cy="4890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6867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6476076"/>
              </p:ext>
            </p:extLst>
          </p:nvPr>
        </p:nvGraphicFramePr>
        <p:xfrm>
          <a:off x="1190028" y="1299088"/>
          <a:ext cx="8128000" cy="2392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25188">
                  <a:extLst>
                    <a:ext uri="{9D8B030D-6E8A-4147-A177-3AD203B41FA5}">
                      <a16:colId xmlns:a16="http://schemas.microsoft.com/office/drawing/2014/main" val="4026370306"/>
                    </a:ext>
                  </a:extLst>
                </a:gridCol>
                <a:gridCol w="6402812">
                  <a:extLst>
                    <a:ext uri="{9D8B030D-6E8A-4147-A177-3AD203B41FA5}">
                      <a16:colId xmlns:a16="http://schemas.microsoft.com/office/drawing/2014/main" val="34424410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TW" altLang="en-US" dirty="0"/>
                        <a:t>模組名稱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watershed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62114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Input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/>
                        <a:t>型態：</a:t>
                      </a:r>
                      <a:r>
                        <a:rPr lang="en-US" altLang="zh-TW"/>
                        <a:t>uint8</a:t>
                      </a:r>
                      <a:r>
                        <a:rPr lang="zh-TW" altLang="en-US" dirty="0"/>
                        <a:t> 名稱：人數</a:t>
                      </a:r>
                      <a:r>
                        <a:rPr lang="en-US" altLang="zh-TW" dirty="0"/>
                        <a:t> </a:t>
                      </a:r>
                      <a:r>
                        <a:rPr lang="zh-TW" altLang="en-US" dirty="0"/>
                        <a:t>說明：判斷</a:t>
                      </a:r>
                      <a:r>
                        <a:rPr lang="en-US" altLang="zh-TW" dirty="0"/>
                        <a:t>2</a:t>
                      </a:r>
                      <a:r>
                        <a:rPr lang="zh-TW" altLang="en-US" dirty="0"/>
                        <a:t>人或</a:t>
                      </a:r>
                      <a:r>
                        <a:rPr lang="en-US" altLang="zh-TW" dirty="0"/>
                        <a:t>4</a:t>
                      </a:r>
                      <a:r>
                        <a:rPr lang="zh-TW" altLang="en-US" dirty="0"/>
                        <a:t>人</a:t>
                      </a:r>
                      <a:endParaRPr lang="en-US" altLang="zh-TW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11472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Output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/>
                        <a:t>型態：</a:t>
                      </a:r>
                      <a:r>
                        <a:rPr lang="en-US" altLang="zh-TW" dirty="0" err="1"/>
                        <a:t>numpy.array</a:t>
                      </a:r>
                      <a:r>
                        <a:rPr lang="en-US" altLang="zh-TW" dirty="0"/>
                        <a:t> </a:t>
                      </a:r>
                      <a:r>
                        <a:rPr lang="zh-TW" altLang="en-US" dirty="0"/>
                        <a:t>名稱：</a:t>
                      </a:r>
                      <a:r>
                        <a:rPr lang="en-US" altLang="zh-TW" dirty="0"/>
                        <a:t>marker1</a:t>
                      </a:r>
                      <a:r>
                        <a:rPr lang="zh-TW" altLang="en-US" dirty="0"/>
                        <a:t>說明：界內</a:t>
                      </a:r>
                      <a:endParaRPr lang="en-US" altLang="zh-TW" dirty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/>
                        <a:t>型態：</a:t>
                      </a:r>
                      <a:r>
                        <a:rPr lang="en-US" altLang="zh-TW" dirty="0" err="1"/>
                        <a:t>numpy.array</a:t>
                      </a:r>
                      <a:r>
                        <a:rPr lang="en-US" altLang="zh-TW" dirty="0"/>
                        <a:t> </a:t>
                      </a:r>
                      <a:r>
                        <a:rPr lang="zh-TW" altLang="en-US" dirty="0"/>
                        <a:t>名稱：</a:t>
                      </a:r>
                      <a:r>
                        <a:rPr lang="en-US" altLang="zh-TW" dirty="0"/>
                        <a:t>marker2</a:t>
                      </a:r>
                      <a:r>
                        <a:rPr lang="zh-TW" altLang="en-US" dirty="0"/>
                        <a:t>說明：界外</a:t>
                      </a:r>
                      <a:endParaRPr lang="en-US" altLang="zh-TW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36260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Parameters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/>
                        <a:t>型態：</a:t>
                      </a:r>
                      <a:r>
                        <a:rPr lang="en-US" altLang="zh-TW" dirty="0" err="1"/>
                        <a:t>numpy.array</a:t>
                      </a:r>
                      <a:r>
                        <a:rPr lang="en-US" altLang="zh-TW" dirty="0"/>
                        <a:t> </a:t>
                      </a:r>
                      <a:r>
                        <a:rPr lang="zh-TW" altLang="en-US" dirty="0"/>
                        <a:t>名稱：</a:t>
                      </a:r>
                      <a:r>
                        <a:rPr lang="en-US" altLang="zh-TW" dirty="0" err="1"/>
                        <a:t>sure_bg</a:t>
                      </a:r>
                      <a:r>
                        <a:rPr lang="en-US" altLang="zh-TW" dirty="0"/>
                        <a:t> </a:t>
                      </a:r>
                      <a:r>
                        <a:rPr lang="zh-TW" altLang="en-US" dirty="0"/>
                        <a:t>說明：已確定的前景</a:t>
                      </a:r>
                      <a:endParaRPr lang="en-US" altLang="zh-TW" dirty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/>
                        <a:t>型態：</a:t>
                      </a:r>
                      <a:r>
                        <a:rPr lang="en-US" altLang="zh-TW" dirty="0" err="1"/>
                        <a:t>numpy.array</a:t>
                      </a:r>
                      <a:r>
                        <a:rPr lang="en-US" altLang="zh-TW" dirty="0"/>
                        <a:t> </a:t>
                      </a:r>
                      <a:r>
                        <a:rPr lang="zh-TW" altLang="en-US" dirty="0"/>
                        <a:t>名稱：</a:t>
                      </a:r>
                      <a:r>
                        <a:rPr lang="en-US" altLang="zh-TW" dirty="0" err="1"/>
                        <a:t>find_bg</a:t>
                      </a:r>
                      <a:r>
                        <a:rPr lang="en-US" altLang="zh-TW" dirty="0"/>
                        <a:t> </a:t>
                      </a:r>
                      <a:r>
                        <a:rPr lang="zh-TW" altLang="en-US" dirty="0"/>
                        <a:t>說明：要尋找的前景</a:t>
                      </a:r>
                      <a:endParaRPr lang="en-US" altLang="zh-TW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09307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Description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依據球場上人數判斷界線，再與球落點整合</a:t>
                      </a:r>
                      <a:endParaRPr lang="en-US" altLang="zh-TW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3799621"/>
                  </a:ext>
                </a:extLst>
              </a:tr>
            </a:tbl>
          </a:graphicData>
        </a:graphic>
      </p:graphicFrame>
      <p:sp>
        <p:nvSpPr>
          <p:cNvPr id="7" name="標題 3">
            <a:extLst>
              <a:ext uri="{FF2B5EF4-FFF2-40B4-BE49-F238E27FC236}">
                <a16:creationId xmlns:a16="http://schemas.microsoft.com/office/drawing/2014/main" id="{5E65A4BB-74FA-47A4-97D2-6955415EF6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0000"/>
          </a:xfrm>
        </p:spPr>
        <p:txBody>
          <a:bodyPr/>
          <a:lstStyle/>
          <a:p>
            <a:r>
              <a:rPr lang="zh-TW" altLang="en-US" dirty="0"/>
              <a:t>專案架構 </a:t>
            </a:r>
            <a:r>
              <a:rPr lang="en-US" altLang="zh-TW" dirty="0"/>
              <a:t>–</a:t>
            </a:r>
            <a:r>
              <a:rPr lang="zh-TW" altLang="en-US" dirty="0"/>
              <a:t> </a:t>
            </a:r>
            <a:r>
              <a:rPr lang="en-US" altLang="zh-TW" dirty="0"/>
              <a:t>API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607717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字方塊 10">
            <a:extLst>
              <a:ext uri="{FF2B5EF4-FFF2-40B4-BE49-F238E27FC236}">
                <a16:creationId xmlns:a16="http://schemas.microsoft.com/office/drawing/2014/main" id="{FC40F593-212F-420B-ABB4-11E95B82E4DB}"/>
              </a:ext>
            </a:extLst>
          </p:cNvPr>
          <p:cNvSpPr txBox="1"/>
          <p:nvPr/>
        </p:nvSpPr>
        <p:spPr>
          <a:xfrm>
            <a:off x="1415549" y="1559841"/>
            <a:ext cx="26504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ea typeface="標楷體" panose="03000509000000000000" pitchFamily="65" charset="-120"/>
              </a:rPr>
              <a:t>畫界線</a:t>
            </a:r>
            <a:endParaRPr lang="en-US" altLang="zh-TW" dirty="0">
              <a:ea typeface="標楷體" panose="03000509000000000000" pitchFamily="65" charset="-12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TW" altLang="en-US" dirty="0">
                <a:ea typeface="標楷體" panose="03000509000000000000" pitchFamily="65" charset="-120"/>
              </a:rPr>
              <a:t>分水嶺演算法</a:t>
            </a:r>
            <a:endParaRPr lang="en-US" altLang="zh-TW" dirty="0">
              <a:ea typeface="標楷體" panose="03000509000000000000" pitchFamily="65" charset="-12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TW" altLang="en-US" dirty="0">
                <a:ea typeface="標楷體" panose="03000509000000000000" pitchFamily="65" charset="-120"/>
              </a:rPr>
              <a:t>手動繪製注水點</a:t>
            </a:r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C9AFA1EC-591C-4B56-81AE-2CC7890DF3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7320" y="1570674"/>
            <a:ext cx="5800235" cy="4435475"/>
          </a:xfr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3429E7C9-1F63-4E31-8B0A-CFA4A857B8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046" y="2650607"/>
            <a:ext cx="4379092" cy="3348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0805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字方塊 10">
            <a:extLst>
              <a:ext uri="{FF2B5EF4-FFF2-40B4-BE49-F238E27FC236}">
                <a16:creationId xmlns:a16="http://schemas.microsoft.com/office/drawing/2014/main" id="{FC40F593-212F-420B-ABB4-11E95B82E4DB}"/>
              </a:ext>
            </a:extLst>
          </p:cNvPr>
          <p:cNvSpPr txBox="1"/>
          <p:nvPr/>
        </p:nvSpPr>
        <p:spPr>
          <a:xfrm>
            <a:off x="1415549" y="1559841"/>
            <a:ext cx="26504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ea typeface="標楷體" panose="03000509000000000000" pitchFamily="65" charset="-120"/>
              </a:rPr>
              <a:t>畫界線</a:t>
            </a:r>
            <a:endParaRPr lang="en-US" altLang="zh-TW" dirty="0">
              <a:ea typeface="標楷體" panose="03000509000000000000" pitchFamily="65" charset="-12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TW" altLang="en-US" dirty="0">
                <a:ea typeface="標楷體" panose="03000509000000000000" pitchFamily="65" charset="-120"/>
              </a:rPr>
              <a:t>霍夫演算法</a:t>
            </a:r>
            <a:endParaRPr lang="en-US" altLang="zh-TW" dirty="0">
              <a:ea typeface="標楷體" panose="03000509000000000000" pitchFamily="65" charset="-12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dirty="0">
                <a:ea typeface="標楷體" panose="03000509000000000000" pitchFamily="65" charset="-120"/>
              </a:rPr>
              <a:t>HSV</a:t>
            </a:r>
            <a:r>
              <a:rPr lang="zh-TW" altLang="en-US" dirty="0">
                <a:ea typeface="標楷體" panose="03000509000000000000" pitchFamily="65" charset="-120"/>
              </a:rPr>
              <a:t>圖形遮罩</a:t>
            </a:r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62056922-DFBA-4194-A0FB-DE176D9DE7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6192" y="1265638"/>
            <a:ext cx="6380259" cy="4879023"/>
          </a:xfrm>
        </p:spPr>
      </p:pic>
    </p:spTree>
    <p:extLst>
      <p:ext uri="{BB962C8B-B14F-4D97-AF65-F5344CB8AC3E}">
        <p14:creationId xmlns:p14="http://schemas.microsoft.com/office/powerpoint/2010/main" val="16176375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3">
            <a:extLst>
              <a:ext uri="{FF2B5EF4-FFF2-40B4-BE49-F238E27FC236}">
                <a16:creationId xmlns:a16="http://schemas.microsoft.com/office/drawing/2014/main" id="{5E65A4BB-74FA-47A4-97D2-6955415EF6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0000"/>
          </a:xfrm>
        </p:spPr>
        <p:txBody>
          <a:bodyPr/>
          <a:lstStyle/>
          <a:p>
            <a:r>
              <a:rPr lang="zh-TW" altLang="en-US" dirty="0"/>
              <a:t>使用說明 </a:t>
            </a:r>
            <a:r>
              <a:rPr lang="en-US" altLang="zh-TW" dirty="0"/>
              <a:t>–</a:t>
            </a:r>
            <a:r>
              <a:rPr lang="zh-TW" altLang="en-US" dirty="0"/>
              <a:t> 程式庫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43736A0B-CBE2-486F-BD7A-1A4D9CCD1D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348" y="1819466"/>
            <a:ext cx="3216732" cy="838043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7B7BB8D2-9201-48CD-A064-FECD8CD85AC5}"/>
              </a:ext>
            </a:extLst>
          </p:cNvPr>
          <p:cNvSpPr txBox="1"/>
          <p:nvPr/>
        </p:nvSpPr>
        <p:spPr>
          <a:xfrm>
            <a:off x="1014891" y="1390439"/>
            <a:ext cx="5664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>
                <a:ea typeface="標楷體" panose="03000509000000000000" pitchFamily="65" charset="-120"/>
              </a:rPr>
              <a:t>需要下載的</a:t>
            </a:r>
            <a:r>
              <a:rPr lang="zh-TW" altLang="en-US" dirty="0">
                <a:ea typeface="標楷體" panose="03000509000000000000" pitchFamily="65" charset="-120"/>
              </a:rPr>
              <a:t>程式庫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8F5F5575-A0E5-4593-B338-6377329B8B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8435" y="1330744"/>
            <a:ext cx="7046616" cy="4685099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89E2B958-7EC5-479E-8741-78FA4E60307E}"/>
              </a:ext>
            </a:extLst>
          </p:cNvPr>
          <p:cNvSpPr txBox="1"/>
          <p:nvPr/>
        </p:nvSpPr>
        <p:spPr>
          <a:xfrm>
            <a:off x="1589435" y="5413968"/>
            <a:ext cx="56646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ea typeface="標楷體" panose="03000509000000000000" pitchFamily="65" charset="-120"/>
              </a:rPr>
              <a:t>可按</a:t>
            </a:r>
            <a:r>
              <a:rPr lang="en-US" altLang="zh-TW" dirty="0" err="1">
                <a:ea typeface="標楷體" panose="03000509000000000000" pitchFamily="65" charset="-120"/>
              </a:rPr>
              <a:t>ctrl+Alt+S</a:t>
            </a:r>
            <a:r>
              <a:rPr lang="zh-TW" altLang="en-US" dirty="0">
                <a:ea typeface="標楷體" panose="03000509000000000000" pitchFamily="65" charset="-120"/>
              </a:rPr>
              <a:t>到此葉面，</a:t>
            </a:r>
            <a:endParaRPr lang="en-US" altLang="zh-TW" dirty="0">
              <a:ea typeface="標楷體" panose="03000509000000000000" pitchFamily="65" charset="-120"/>
            </a:endParaRPr>
          </a:p>
          <a:p>
            <a:r>
              <a:rPr lang="zh-TW" altLang="en-US" dirty="0">
                <a:ea typeface="標楷體" panose="03000509000000000000" pitchFamily="65" charset="-120"/>
              </a:rPr>
              <a:t>點</a:t>
            </a:r>
            <a:r>
              <a:rPr lang="en-US" altLang="zh-TW" dirty="0">
                <a:ea typeface="標楷體" panose="03000509000000000000" pitchFamily="65" charset="-120"/>
              </a:rPr>
              <a:t>+ </a:t>
            </a:r>
            <a:r>
              <a:rPr lang="zh-TW" altLang="en-US" dirty="0">
                <a:ea typeface="標楷體" panose="03000509000000000000" pitchFamily="65" charset="-120"/>
              </a:rPr>
              <a:t>新增</a:t>
            </a:r>
            <a:r>
              <a:rPr lang="en-US" altLang="zh-TW" dirty="0">
                <a:ea typeface="標楷體" panose="03000509000000000000" pitchFamily="65" charset="-120"/>
              </a:rPr>
              <a:t>cv2</a:t>
            </a:r>
            <a:r>
              <a:rPr lang="zh-TW" altLang="en-US" dirty="0">
                <a:ea typeface="標楷體" panose="03000509000000000000" pitchFamily="65" charset="-120"/>
              </a:rPr>
              <a:t>及</a:t>
            </a:r>
            <a:r>
              <a:rPr lang="en-US" altLang="zh-TW" dirty="0" err="1">
                <a:ea typeface="標楷體" panose="03000509000000000000" pitchFamily="65" charset="-120"/>
              </a:rPr>
              <a:t>numpy</a:t>
            </a:r>
            <a:endParaRPr lang="zh-TW" altLang="en-US" dirty="0"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744551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3">
            <a:extLst>
              <a:ext uri="{FF2B5EF4-FFF2-40B4-BE49-F238E27FC236}">
                <a16:creationId xmlns:a16="http://schemas.microsoft.com/office/drawing/2014/main" id="{5E65A4BB-74FA-47A4-97D2-6955415EF6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0000"/>
          </a:xfrm>
        </p:spPr>
        <p:txBody>
          <a:bodyPr/>
          <a:lstStyle/>
          <a:p>
            <a:r>
              <a:rPr lang="zh-TW" altLang="en-US" dirty="0"/>
              <a:t>使用說明 </a:t>
            </a:r>
            <a:r>
              <a:rPr lang="en-US" altLang="zh-TW" dirty="0"/>
              <a:t>–</a:t>
            </a:r>
            <a:r>
              <a:rPr lang="zh-TW" altLang="en-US" dirty="0"/>
              <a:t> 切換輸入影像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7B7BB8D2-9201-48CD-A064-FECD8CD85AC5}"/>
              </a:ext>
            </a:extLst>
          </p:cNvPr>
          <p:cNvSpPr txBox="1"/>
          <p:nvPr/>
        </p:nvSpPr>
        <p:spPr>
          <a:xfrm>
            <a:off x="1102356" y="1536111"/>
            <a:ext cx="5664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ea typeface="標楷體" panose="03000509000000000000" pitchFamily="65" charset="-120"/>
              </a:rPr>
              <a:t>切換輸入影像來源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89E2B958-7EC5-479E-8741-78FA4E60307E}"/>
              </a:ext>
            </a:extLst>
          </p:cNvPr>
          <p:cNvSpPr txBox="1"/>
          <p:nvPr/>
        </p:nvSpPr>
        <p:spPr>
          <a:xfrm>
            <a:off x="1589435" y="5413968"/>
            <a:ext cx="56646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ea typeface="標楷體" panose="03000509000000000000" pitchFamily="65" charset="-120"/>
              </a:rPr>
              <a:t>在資料夾中複製新路徑，</a:t>
            </a:r>
            <a:endParaRPr lang="en-US" altLang="zh-TW" dirty="0">
              <a:ea typeface="標楷體" panose="03000509000000000000" pitchFamily="65" charset="-120"/>
            </a:endParaRPr>
          </a:p>
          <a:p>
            <a:r>
              <a:rPr lang="zh-TW" altLang="en-US" dirty="0">
                <a:ea typeface="標楷體" panose="03000509000000000000" pitchFamily="65" charset="-120"/>
              </a:rPr>
              <a:t>並取代原輸入影像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94B829F-9A7C-4E77-A7B5-908F3EEF33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0867" y="1266200"/>
            <a:ext cx="4896102" cy="1828894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74F6530F-0CCB-43FA-A955-07F1FADF02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2743" y="3403999"/>
            <a:ext cx="5289822" cy="3010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2761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3">
            <a:extLst>
              <a:ext uri="{FF2B5EF4-FFF2-40B4-BE49-F238E27FC236}">
                <a16:creationId xmlns:a16="http://schemas.microsoft.com/office/drawing/2014/main" id="{5E65A4BB-74FA-47A4-97D2-6955415EF6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0000"/>
          </a:xfrm>
        </p:spPr>
        <p:txBody>
          <a:bodyPr/>
          <a:lstStyle/>
          <a:p>
            <a:r>
              <a:rPr lang="zh-TW" altLang="en-US" dirty="0"/>
              <a:t>使用說明 </a:t>
            </a:r>
            <a:r>
              <a:rPr lang="en-US" altLang="zh-TW" dirty="0"/>
              <a:t>–</a:t>
            </a:r>
            <a:r>
              <a:rPr lang="zh-TW" altLang="en-US" dirty="0"/>
              <a:t> 檔名對應之功能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7B7BB8D2-9201-48CD-A064-FECD8CD85AC5}"/>
              </a:ext>
            </a:extLst>
          </p:cNvPr>
          <p:cNvSpPr txBox="1"/>
          <p:nvPr/>
        </p:nvSpPr>
        <p:spPr>
          <a:xfrm>
            <a:off x="1014892" y="1589400"/>
            <a:ext cx="56646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ea typeface="標楷體" panose="03000509000000000000" pitchFamily="65" charset="-120"/>
              </a:rPr>
              <a:t>各個單元測試程式</a:t>
            </a:r>
            <a:endParaRPr lang="en-US" altLang="zh-TW" dirty="0">
              <a:ea typeface="標楷體" panose="03000509000000000000" pitchFamily="65" charset="-12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TW" altLang="en-US" dirty="0">
                <a:ea typeface="標楷體" panose="03000509000000000000" pitchFamily="65" charset="-120"/>
              </a:rPr>
              <a:t>功能說明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4AAECF1E-DFB0-40E7-8D3C-9B897584EA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677" y="3141535"/>
            <a:ext cx="1573488" cy="574929"/>
          </a:xfrm>
          <a:prstGeom prst="rect">
            <a:avLst/>
          </a:prstGeom>
        </p:spPr>
      </p:pic>
      <p:graphicFrame>
        <p:nvGraphicFramePr>
          <p:cNvPr id="13" name="表格 13">
            <a:extLst>
              <a:ext uri="{FF2B5EF4-FFF2-40B4-BE49-F238E27FC236}">
                <a16:creationId xmlns:a16="http://schemas.microsoft.com/office/drawing/2014/main" id="{C317C3CA-E372-412F-AECD-1BA8E1BBC2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3563415"/>
              </p:ext>
            </p:extLst>
          </p:nvPr>
        </p:nvGraphicFramePr>
        <p:xfrm>
          <a:off x="6096000" y="1603999"/>
          <a:ext cx="6682222" cy="55796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75205">
                  <a:extLst>
                    <a:ext uri="{9D8B030D-6E8A-4147-A177-3AD203B41FA5}">
                      <a16:colId xmlns:a16="http://schemas.microsoft.com/office/drawing/2014/main" val="2413445099"/>
                    </a:ext>
                  </a:extLst>
                </a:gridCol>
                <a:gridCol w="1203509">
                  <a:extLst>
                    <a:ext uri="{9D8B030D-6E8A-4147-A177-3AD203B41FA5}">
                      <a16:colId xmlns:a16="http://schemas.microsoft.com/office/drawing/2014/main" val="1247424952"/>
                    </a:ext>
                  </a:extLst>
                </a:gridCol>
                <a:gridCol w="1203508">
                  <a:extLst>
                    <a:ext uri="{9D8B030D-6E8A-4147-A177-3AD203B41FA5}">
                      <a16:colId xmlns:a16="http://schemas.microsoft.com/office/drawing/2014/main" val="4043926608"/>
                    </a:ext>
                  </a:extLst>
                </a:gridCol>
              </a:tblGrid>
              <a:tr h="429949">
                <a:tc gridSpan="3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5950982"/>
                  </a:ext>
                </a:extLst>
              </a:tr>
              <a:tr h="429949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/>
                        <a:t>記錄球經過路徑</a:t>
                      </a:r>
                      <a:endParaRPr lang="en-US" altLang="zh-TW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3590335"/>
                  </a:ext>
                </a:extLst>
              </a:tr>
              <a:tr h="429949">
                <a:tc gridSpan="3">
                  <a:txBody>
                    <a:bodyPr/>
                    <a:lstStyle/>
                    <a:p>
                      <a:r>
                        <a:rPr lang="en-US" altLang="zh-TW" dirty="0"/>
                        <a:t>(</a:t>
                      </a:r>
                      <a:r>
                        <a:rPr lang="zh-TW" altLang="en-US" dirty="0"/>
                        <a:t>手動</a:t>
                      </a:r>
                      <a:r>
                        <a:rPr lang="en-US" altLang="zh-TW" dirty="0"/>
                        <a:t>)</a:t>
                      </a:r>
                      <a:r>
                        <a:rPr lang="zh-TW" altLang="en-US" dirty="0"/>
                        <a:t>輸入</a:t>
                      </a:r>
                      <a:r>
                        <a:rPr lang="en-US" altLang="zh-TW" dirty="0"/>
                        <a:t>4</a:t>
                      </a:r>
                      <a:r>
                        <a:rPr lang="zh-TW" altLang="en-US" dirty="0"/>
                        <a:t>個參考點位置，輸出俯視圖</a:t>
                      </a:r>
                      <a:endParaRPr lang="en-US" altLang="zh-TW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5440836"/>
                  </a:ext>
                </a:extLst>
              </a:tr>
              <a:tr h="429949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/>
                        <a:t>圖片輸入，以滑鼠框參考點</a:t>
                      </a:r>
                      <a:r>
                        <a:rPr lang="en-US" altLang="zh-TW" dirty="0"/>
                        <a:t>ROI</a:t>
                      </a:r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7453795"/>
                  </a:ext>
                </a:extLst>
              </a:tr>
              <a:tr h="429949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/>
                        <a:t>輸出影片中全部的角點</a:t>
                      </a:r>
                      <a:r>
                        <a:rPr lang="en-US" altLang="zh-TW" dirty="0"/>
                        <a:t>(</a:t>
                      </a:r>
                      <a:r>
                        <a:rPr lang="zh-TW" altLang="en-US" dirty="0"/>
                        <a:t>紅點點</a:t>
                      </a:r>
                      <a:r>
                        <a:rPr lang="en-US" altLang="zh-TW" dirty="0"/>
                        <a:t>)</a:t>
                      </a:r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3074089"/>
                  </a:ext>
                </a:extLst>
              </a:tr>
              <a:tr h="429949">
                <a:tc gridSpan="3">
                  <a:txBody>
                    <a:bodyPr/>
                    <a:lstStyle/>
                    <a:p>
                      <a:r>
                        <a:rPr lang="zh-TW" altLang="en-US" dirty="0"/>
                        <a:t>取得球場只有網球、球員的</a:t>
                      </a:r>
                      <a:r>
                        <a:rPr lang="en-US" altLang="zh-TW" dirty="0"/>
                        <a:t>HSV</a:t>
                      </a:r>
                      <a:r>
                        <a:rPr lang="zh-TW" altLang="en-US" dirty="0"/>
                        <a:t>遮罩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5781096"/>
                  </a:ext>
                </a:extLst>
              </a:tr>
              <a:tr h="454189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/>
                        <a:t>執行後按</a:t>
                      </a:r>
                      <a:r>
                        <a:rPr lang="en-US" altLang="zh-TW" dirty="0"/>
                        <a:t>C</a:t>
                      </a:r>
                      <a:r>
                        <a:rPr lang="zh-TW" altLang="en-US" dirty="0"/>
                        <a:t>鍵將畫面暫停再用滑鼠畫一方框後，抓取框內物體並追蹤，但球到球員拍子上會丟失並開始追蹤球員身體一部份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9747293"/>
                  </a:ext>
                </a:extLst>
              </a:tr>
              <a:tr h="429949">
                <a:tc gridSpan="3">
                  <a:txBody>
                    <a:bodyPr/>
                    <a:lstStyle/>
                    <a:p>
                      <a:r>
                        <a:rPr lang="zh-TW" altLang="en-US" dirty="0"/>
                        <a:t>找出</a:t>
                      </a:r>
                      <a:r>
                        <a:rPr lang="en-US" altLang="zh-TW" dirty="0"/>
                        <a:t>4</a:t>
                      </a:r>
                      <a:r>
                        <a:rPr lang="zh-TW" altLang="en-US" dirty="0"/>
                        <a:t>個用重要的參考點，用以生成俯視圖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6218577"/>
                  </a:ext>
                </a:extLst>
              </a:tr>
              <a:tr h="429949">
                <a:tc gridSpan="3">
                  <a:txBody>
                    <a:bodyPr/>
                    <a:lstStyle/>
                    <a:p>
                      <a:r>
                        <a:rPr lang="zh-TW" altLang="en-US" dirty="0"/>
                        <a:t>影片輸入，以滑鼠框參考點</a:t>
                      </a:r>
                      <a:r>
                        <a:rPr lang="en-US" altLang="zh-TW" dirty="0"/>
                        <a:t>ROI</a:t>
                      </a:r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370009"/>
                  </a:ext>
                </a:extLst>
              </a:tr>
              <a:tr h="429949">
                <a:tc gridSpan="3">
                  <a:txBody>
                    <a:bodyPr/>
                    <a:lstStyle/>
                    <a:p>
                      <a:r>
                        <a:rPr lang="zh-TW" altLang="en-US" dirty="0"/>
                        <a:t>影片輸入，描繪球場邊線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4994184"/>
                  </a:ext>
                </a:extLst>
              </a:tr>
              <a:tr h="429949">
                <a:tc gridSpan="3">
                  <a:txBody>
                    <a:bodyPr/>
                    <a:lstStyle/>
                    <a:p>
                      <a:r>
                        <a:rPr lang="zh-TW" altLang="en-US" dirty="0"/>
                        <a:t>影片輸入，只框球員並給編號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693469"/>
                  </a:ext>
                </a:extLst>
              </a:tr>
              <a:tr h="214975">
                <a:tc>
                  <a:txBody>
                    <a:bodyPr/>
                    <a:lstStyle/>
                    <a:p>
                      <a:r>
                        <a:rPr lang="zh-TW" altLang="en-US" dirty="0"/>
                        <a:t>分水嶺，手動畫住水點，得界內外</a:t>
                      </a:r>
                      <a:r>
                        <a:rPr lang="en-US" altLang="zh-TW" dirty="0"/>
                        <a:t>marker1, marker2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0945002"/>
                  </a:ext>
                </a:extLst>
              </a:tr>
            </a:tbl>
          </a:graphicData>
        </a:graphic>
      </p:graphicFrame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95B9B890-57EE-47F5-9A94-4E64458D4241}"/>
              </a:ext>
            </a:extLst>
          </p:cNvPr>
          <p:cNvCxnSpPr>
            <a:cxnSpLocks/>
          </p:cNvCxnSpPr>
          <p:nvPr/>
        </p:nvCxnSpPr>
        <p:spPr>
          <a:xfrm>
            <a:off x="2072353" y="3429000"/>
            <a:ext cx="73399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圖片 3">
            <a:extLst>
              <a:ext uri="{FF2B5EF4-FFF2-40B4-BE49-F238E27FC236}">
                <a16:creationId xmlns:a16="http://schemas.microsoft.com/office/drawing/2014/main" id="{E6627005-3954-44E7-BDF6-C4188EB57C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9492" y="1102162"/>
            <a:ext cx="3398079" cy="5979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2787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3">
            <a:extLst>
              <a:ext uri="{FF2B5EF4-FFF2-40B4-BE49-F238E27FC236}">
                <a16:creationId xmlns:a16="http://schemas.microsoft.com/office/drawing/2014/main" id="{5E65A4BB-74FA-47A4-97D2-6955415EF6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0000"/>
          </a:xfrm>
        </p:spPr>
        <p:txBody>
          <a:bodyPr/>
          <a:lstStyle/>
          <a:p>
            <a:r>
              <a:rPr lang="zh-TW" altLang="en-US" dirty="0"/>
              <a:t>專案架構 </a:t>
            </a:r>
            <a:r>
              <a:rPr lang="en-US" altLang="zh-TW" dirty="0"/>
              <a:t>–</a:t>
            </a:r>
            <a:r>
              <a:rPr lang="zh-TW" altLang="en-US" dirty="0"/>
              <a:t> </a:t>
            </a:r>
            <a:r>
              <a:rPr lang="en-US" altLang="zh-TW" dirty="0"/>
              <a:t>API</a:t>
            </a:r>
            <a:endParaRPr lang="zh-TW" altLang="en-US" dirty="0"/>
          </a:p>
        </p:txBody>
      </p:sp>
      <p:graphicFrame>
        <p:nvGraphicFramePr>
          <p:cNvPr id="6" name="表格 5"/>
          <p:cNvGraphicFramePr>
            <a:graphicFrameLocks noGrp="1"/>
          </p:cNvGraphicFramePr>
          <p:nvPr/>
        </p:nvGraphicFramePr>
        <p:xfrm>
          <a:off x="1190027" y="1299088"/>
          <a:ext cx="9235925" cy="2667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58431">
                  <a:extLst>
                    <a:ext uri="{9D8B030D-6E8A-4147-A177-3AD203B41FA5}">
                      <a16:colId xmlns:a16="http://schemas.microsoft.com/office/drawing/2014/main" val="4026370306"/>
                    </a:ext>
                  </a:extLst>
                </a:gridCol>
                <a:gridCol w="7277494">
                  <a:extLst>
                    <a:ext uri="{9D8B030D-6E8A-4147-A177-3AD203B41FA5}">
                      <a16:colId xmlns:a16="http://schemas.microsoft.com/office/drawing/2014/main" val="34424410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TW" altLang="en-US" dirty="0"/>
                        <a:t>模組名稱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檢測球座標</a:t>
                      </a:r>
                      <a:r>
                        <a:rPr lang="en-US" altLang="zh-TW" dirty="0"/>
                        <a:t>(coordinate)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62114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Input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型態：</a:t>
                      </a:r>
                      <a:r>
                        <a:rPr lang="en-US" altLang="zh-TW" dirty="0"/>
                        <a:t>.mp4</a:t>
                      </a:r>
                      <a:r>
                        <a:rPr lang="zh-TW" altLang="en-US" dirty="0"/>
                        <a:t>名稱：</a:t>
                      </a:r>
                      <a:r>
                        <a:rPr lang="en-US" altLang="zh-TW" dirty="0" err="1"/>
                        <a:t>video_in</a:t>
                      </a:r>
                      <a:r>
                        <a:rPr lang="en-US" altLang="zh-TW" dirty="0"/>
                        <a:t> </a:t>
                      </a:r>
                      <a:r>
                        <a:rPr lang="zh-TW" altLang="en-US" dirty="0"/>
                        <a:t>網球賽影片</a:t>
                      </a:r>
                      <a:endParaRPr lang="en-US" altLang="zh-TW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11472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Output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型態：</a:t>
                      </a:r>
                      <a:r>
                        <a:rPr lang="en-US" altLang="zh-TW" dirty="0"/>
                        <a:t>int </a:t>
                      </a:r>
                      <a:r>
                        <a:rPr lang="zh-TW" altLang="en-US" dirty="0"/>
                        <a:t>名稱：</a:t>
                      </a:r>
                      <a:r>
                        <a:rPr lang="en-US" altLang="zh-TW" dirty="0" err="1"/>
                        <a:t>ballX</a:t>
                      </a:r>
                      <a:r>
                        <a:rPr lang="zh-TW" altLang="en-US" dirty="0"/>
                        <a:t> 網球落點水平</a:t>
                      </a:r>
                      <a:r>
                        <a:rPr lang="en-US" altLang="zh-TW" dirty="0"/>
                        <a:t>(</a:t>
                      </a:r>
                      <a:r>
                        <a:rPr lang="zh-TW" altLang="en-US" dirty="0"/>
                        <a:t>像素</a:t>
                      </a:r>
                      <a:r>
                        <a:rPr lang="en-US" altLang="zh-TW" dirty="0"/>
                        <a:t>)</a:t>
                      </a:r>
                      <a:r>
                        <a:rPr lang="zh-TW" altLang="en-US" dirty="0"/>
                        <a:t>座標</a:t>
                      </a:r>
                      <a:endParaRPr lang="en-US" altLang="zh-TW" dirty="0"/>
                    </a:p>
                    <a:p>
                      <a:r>
                        <a:rPr lang="zh-TW" altLang="en-US" dirty="0"/>
                        <a:t>型態：</a:t>
                      </a:r>
                      <a:r>
                        <a:rPr lang="en-US" altLang="zh-TW" dirty="0"/>
                        <a:t>int </a:t>
                      </a:r>
                      <a:r>
                        <a:rPr lang="zh-TW" altLang="en-US" dirty="0"/>
                        <a:t>名稱：</a:t>
                      </a:r>
                      <a:r>
                        <a:rPr lang="en-US" altLang="zh-TW" dirty="0" err="1"/>
                        <a:t>ballY</a:t>
                      </a:r>
                      <a:r>
                        <a:rPr lang="zh-TW" altLang="en-US" dirty="0"/>
                        <a:t> 網球落點垂直</a:t>
                      </a:r>
                      <a:r>
                        <a:rPr lang="en-US" altLang="zh-TW" dirty="0"/>
                        <a:t>(</a:t>
                      </a:r>
                      <a:r>
                        <a:rPr lang="zh-TW" altLang="en-US" dirty="0"/>
                        <a:t>像素</a:t>
                      </a:r>
                      <a:r>
                        <a:rPr lang="en-US" altLang="zh-TW" dirty="0"/>
                        <a:t>)</a:t>
                      </a:r>
                      <a:r>
                        <a:rPr lang="zh-TW" altLang="en-US" dirty="0"/>
                        <a:t>座標</a:t>
                      </a:r>
                      <a:endParaRPr lang="en-US" altLang="zh-TW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36260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Parameters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/>
                        <a:t>型態：</a:t>
                      </a:r>
                      <a:r>
                        <a:rPr lang="en-US" altLang="zh-TW" dirty="0"/>
                        <a:t>int</a:t>
                      </a:r>
                      <a:r>
                        <a:rPr lang="zh-TW" altLang="en-US" dirty="0"/>
                        <a:t>名稱：</a:t>
                      </a:r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width</a:t>
                      </a:r>
                      <a:r>
                        <a:rPr lang="zh-TW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網球寬度</a:t>
                      </a:r>
                      <a:endParaRPr lang="en-US" altLang="zh-TW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/>
                        <a:t>型態：</a:t>
                      </a:r>
                      <a:r>
                        <a:rPr lang="en-US" altLang="zh-TW" dirty="0"/>
                        <a:t>int</a:t>
                      </a:r>
                      <a:r>
                        <a:rPr lang="zh-TW" altLang="en-US" dirty="0"/>
                        <a:t>名稱：</a:t>
                      </a:r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height</a:t>
                      </a:r>
                      <a:r>
                        <a:rPr lang="zh-TW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網球長度</a:t>
                      </a:r>
                      <a:endParaRPr lang="en-US" altLang="zh-TW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/>
                        <a:t>型態：</a:t>
                      </a:r>
                      <a:r>
                        <a:rPr lang="en-US" altLang="zh-TW" dirty="0"/>
                        <a:t>int</a:t>
                      </a:r>
                      <a:r>
                        <a:rPr lang="zh-TW" altLang="en-US" dirty="0"/>
                        <a:t>名稱：</a:t>
                      </a:r>
                      <a:r>
                        <a:rPr lang="en-US" altLang="zh-TW" dirty="0" err="1"/>
                        <a:t>ball_</a:t>
                      </a:r>
                      <a:r>
                        <a:rPr lang="en-US" altLang="zh-TW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r>
                        <a:rPr lang="zh-TW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網球面積</a:t>
                      </a:r>
                      <a:endParaRPr lang="en-US" altLang="zh-TW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09307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Description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先以</a:t>
                      </a:r>
                      <a:r>
                        <a:rPr lang="en-US" altLang="zh-TW" dirty="0" err="1"/>
                        <a:t>Mophology</a:t>
                      </a:r>
                      <a:r>
                        <a:rPr lang="zh-TW" altLang="en-US" dirty="0"/>
                        <a:t>、高斯濾波降噪點，利用特徵值找出網球座標並追蹤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37996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234627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3">
            <a:extLst>
              <a:ext uri="{FF2B5EF4-FFF2-40B4-BE49-F238E27FC236}">
                <a16:creationId xmlns:a16="http://schemas.microsoft.com/office/drawing/2014/main" id="{5E65A4BB-74FA-47A4-97D2-6955415EF6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0000"/>
          </a:xfrm>
        </p:spPr>
        <p:txBody>
          <a:bodyPr/>
          <a:lstStyle/>
          <a:p>
            <a:r>
              <a:rPr lang="zh-TW" altLang="en-US" dirty="0"/>
              <a:t>專案架構 </a:t>
            </a:r>
            <a:r>
              <a:rPr lang="en-US" altLang="zh-TW" dirty="0"/>
              <a:t>–</a:t>
            </a:r>
            <a:r>
              <a:rPr lang="zh-TW" altLang="en-US" dirty="0"/>
              <a:t> </a:t>
            </a:r>
            <a:r>
              <a:rPr lang="en-US" altLang="zh-TW" dirty="0"/>
              <a:t>API</a:t>
            </a:r>
            <a:endParaRPr lang="zh-TW" altLang="en-US" dirty="0"/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7108133"/>
              </p:ext>
            </p:extLst>
          </p:nvPr>
        </p:nvGraphicFramePr>
        <p:xfrm>
          <a:off x="1190027" y="1299088"/>
          <a:ext cx="9558655" cy="375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5084">
                  <a:extLst>
                    <a:ext uri="{9D8B030D-6E8A-4147-A177-3AD203B41FA5}">
                      <a16:colId xmlns:a16="http://schemas.microsoft.com/office/drawing/2014/main" val="4026370306"/>
                    </a:ext>
                  </a:extLst>
                </a:gridCol>
                <a:gridCol w="7573571">
                  <a:extLst>
                    <a:ext uri="{9D8B030D-6E8A-4147-A177-3AD203B41FA5}">
                      <a16:colId xmlns:a16="http://schemas.microsoft.com/office/drawing/2014/main" val="34424410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TW" altLang="en-US" dirty="0"/>
                        <a:t>模組名稱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視角轉換</a:t>
                      </a:r>
                      <a:r>
                        <a:rPr lang="en-US" altLang="zh-TW" dirty="0"/>
                        <a:t>(Perspective Transformation)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62114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Input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型態：</a:t>
                      </a:r>
                      <a:r>
                        <a:rPr lang="en-US" altLang="zh-TW" dirty="0"/>
                        <a:t>.mp4</a:t>
                      </a:r>
                      <a:r>
                        <a:rPr lang="zh-TW" altLang="en-US" dirty="0"/>
                        <a:t> 名稱：</a:t>
                      </a:r>
                      <a:r>
                        <a:rPr lang="en-US" altLang="zh-TW" dirty="0" err="1"/>
                        <a:t>video_in</a:t>
                      </a:r>
                      <a:endParaRPr lang="en-US" altLang="zh-TW" dirty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/>
                        <a:t>型態：</a:t>
                      </a:r>
                      <a:r>
                        <a:rPr lang="en-US" altLang="zh-TW" dirty="0"/>
                        <a:t>(NumPy array of shape (4, 2))</a:t>
                      </a:r>
                      <a:r>
                        <a:rPr lang="zh-TW" altLang="en-US" dirty="0"/>
                        <a:t> 名稱：</a:t>
                      </a:r>
                      <a:r>
                        <a:rPr lang="en-US" altLang="zh-TW" dirty="0" err="1"/>
                        <a:t>src_points</a:t>
                      </a:r>
                      <a:r>
                        <a:rPr lang="zh-TW" altLang="en-US" dirty="0"/>
                        <a:t> </a:t>
                      </a:r>
                      <a:r>
                        <a:rPr lang="en-US" altLang="zh-TW" dirty="0"/>
                        <a:t>#</a:t>
                      </a:r>
                      <a:r>
                        <a:rPr lang="zh-TW" altLang="en-US" dirty="0"/>
                        <a:t>原影像的</a:t>
                      </a:r>
                      <a:r>
                        <a:rPr lang="en-US" altLang="zh-TW" dirty="0"/>
                        <a:t>4</a:t>
                      </a:r>
                      <a:r>
                        <a:rPr lang="zh-TW" altLang="en-US" dirty="0"/>
                        <a:t>個參考點</a:t>
                      </a:r>
                      <a:endParaRPr lang="en-US" altLang="zh-TW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/>
                        <a:t>型態：</a:t>
                      </a:r>
                      <a:r>
                        <a:rPr lang="en-US" altLang="zh-TW" dirty="0"/>
                        <a:t>(NumPy array of shape (4, 2))</a:t>
                      </a:r>
                      <a:r>
                        <a:rPr lang="zh-TW" altLang="en-US" dirty="0"/>
                        <a:t> 名稱：</a:t>
                      </a:r>
                      <a:r>
                        <a:rPr lang="en-US" altLang="zh-TW" dirty="0" err="1"/>
                        <a:t>dst_points</a:t>
                      </a:r>
                      <a:r>
                        <a:rPr lang="zh-TW" altLang="en-US" dirty="0"/>
                        <a:t> </a:t>
                      </a:r>
                      <a:r>
                        <a:rPr lang="en-US" altLang="zh-TW" dirty="0"/>
                        <a:t>#</a:t>
                      </a:r>
                      <a:r>
                        <a:rPr lang="zh-TW" altLang="en-US" dirty="0"/>
                        <a:t>轉換後的</a:t>
                      </a:r>
                      <a:r>
                        <a:rPr lang="en-US" altLang="zh-TW" dirty="0"/>
                        <a:t>4</a:t>
                      </a:r>
                      <a:r>
                        <a:rPr lang="zh-TW" altLang="en-US" dirty="0"/>
                        <a:t>個參考點</a:t>
                      </a:r>
                      <a:endParaRPr lang="en-US" altLang="zh-TW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1147243"/>
                  </a:ext>
                </a:extLst>
              </a:tr>
              <a:tr h="399083">
                <a:tc>
                  <a:txBody>
                    <a:bodyPr/>
                    <a:lstStyle/>
                    <a:p>
                      <a:r>
                        <a:rPr lang="en-US" altLang="zh-TW" dirty="0"/>
                        <a:t>Output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/>
                        <a:t>型態：</a:t>
                      </a:r>
                      <a:r>
                        <a:rPr lang="en-US" altLang="zh-TW" dirty="0"/>
                        <a:t>(NumPy array of shape (1280, 720))</a:t>
                      </a:r>
                      <a:r>
                        <a:rPr lang="zh-TW" altLang="en-US" dirty="0"/>
                        <a:t> 名稱：</a:t>
                      </a:r>
                      <a:r>
                        <a:rPr lang="en-US" altLang="zh-TW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transformed_frame</a:t>
                      </a:r>
                      <a:endParaRPr lang="en-US" altLang="zh-TW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en-US" altLang="zh-TW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36260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Parameters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/>
                        <a:t>型態：</a:t>
                      </a:r>
                      <a:r>
                        <a:rPr lang="en-US" altLang="zh-TW" dirty="0"/>
                        <a:t>integer </a:t>
                      </a:r>
                      <a:r>
                        <a:rPr lang="zh-TW" altLang="en-US" dirty="0"/>
                        <a:t>名稱：</a:t>
                      </a:r>
                      <a:r>
                        <a:rPr lang="en-US" altLang="zh-TW" dirty="0"/>
                        <a:t>MIN_CONTOUR_AREA #</a:t>
                      </a:r>
                      <a:r>
                        <a:rPr lang="zh-TW" altLang="en-US" dirty="0"/>
                        <a:t>移動物體最小面積</a:t>
                      </a:r>
                      <a:endParaRPr lang="en-US" altLang="zh-TW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/>
                        <a:t>型態：</a:t>
                      </a:r>
                      <a:r>
                        <a:rPr lang="en-US" altLang="zh-TW" dirty="0"/>
                        <a:t>integer </a:t>
                      </a:r>
                      <a:r>
                        <a:rPr lang="zh-TW" altLang="en-US" dirty="0"/>
                        <a:t>名稱：</a:t>
                      </a:r>
                      <a:r>
                        <a:rPr lang="en-US" altLang="zh-TW" dirty="0"/>
                        <a:t>MAX_CONTOUR_AREA #</a:t>
                      </a:r>
                      <a:r>
                        <a:rPr lang="zh-TW" altLang="en-US" dirty="0"/>
                        <a:t>移動物體最大面積</a:t>
                      </a:r>
                      <a:endParaRPr lang="en-US" altLang="zh-TW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/>
                        <a:t>型態：</a:t>
                      </a:r>
                      <a:r>
                        <a:rPr lang="en-US" altLang="zh-TW" dirty="0"/>
                        <a:t>integer </a:t>
                      </a:r>
                      <a:r>
                        <a:rPr lang="zh-TW" altLang="en-US" dirty="0"/>
                        <a:t>名稱：</a:t>
                      </a:r>
                      <a:r>
                        <a:rPr lang="en-US" altLang="zh-TW" dirty="0"/>
                        <a:t>MIN_MOVEMENT</a:t>
                      </a:r>
                      <a:r>
                        <a:rPr lang="zh-TW" altLang="en-US" dirty="0"/>
                        <a:t> </a:t>
                      </a:r>
                      <a:r>
                        <a:rPr lang="en-US" altLang="zh-TW" dirty="0"/>
                        <a:t>#</a:t>
                      </a:r>
                      <a:r>
                        <a:rPr lang="zh-TW" altLang="en-US" dirty="0"/>
                        <a:t>被視為移動物體至少要的距離</a:t>
                      </a:r>
                      <a:endParaRPr lang="en-US" altLang="zh-TW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/>
                        <a:t>型態：</a:t>
                      </a:r>
                      <a:r>
                        <a:rPr lang="en-US" altLang="zh-TW" dirty="0"/>
                        <a:t> (NumPy array of shape (1080, 555))</a:t>
                      </a:r>
                      <a:r>
                        <a:rPr lang="zh-TW" altLang="en-US" dirty="0"/>
                        <a:t> </a:t>
                      </a:r>
                      <a:r>
                        <a:rPr lang="en-US" altLang="zh-TW" dirty="0"/>
                        <a:t> </a:t>
                      </a:r>
                      <a:r>
                        <a:rPr lang="zh-TW" altLang="en-US" dirty="0"/>
                        <a:t>名稱：</a:t>
                      </a:r>
                      <a:r>
                        <a:rPr lang="en-US" altLang="zh-TW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fgmask</a:t>
                      </a:r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#</a:t>
                      </a:r>
                      <a:r>
                        <a:rPr lang="zh-TW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前後景相減，再以形態學</a:t>
                      </a:r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zh-TW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Mophology</a:t>
                      </a:r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zh-TW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降噪點</a:t>
                      </a:r>
                      <a:endParaRPr lang="en-US" altLang="zh-TW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09307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Description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依輸入的四個</a:t>
                      </a:r>
                      <a:r>
                        <a:rPr lang="en-US" altLang="zh-TW" dirty="0" err="1"/>
                        <a:t>keypoint</a:t>
                      </a:r>
                      <a:r>
                        <a:rPr lang="zh-TW" altLang="en-US" dirty="0"/>
                        <a:t>，將輸入影像轉成俯視圖，且追蹤球體。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37996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336918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3696DE28-6FBF-43D4-8685-442AD952CE52}"/>
              </a:ext>
            </a:extLst>
          </p:cNvPr>
          <p:cNvSpPr txBox="1"/>
          <p:nvPr/>
        </p:nvSpPr>
        <p:spPr>
          <a:xfrm>
            <a:off x="2310954" y="1229917"/>
            <a:ext cx="5664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err="1">
                <a:ea typeface="標楷體" panose="03000509000000000000" pitchFamily="65" charset="-120"/>
              </a:rPr>
              <a:t>PerspectiveTransform</a:t>
            </a:r>
            <a:r>
              <a:rPr lang="en-US" altLang="zh-TW" dirty="0">
                <a:ea typeface="標楷體" panose="03000509000000000000" pitchFamily="65" charset="-120"/>
              </a:rPr>
              <a:t>()</a:t>
            </a:r>
            <a:r>
              <a:rPr lang="zh-TW" altLang="en-US" dirty="0">
                <a:ea typeface="標楷體" panose="03000509000000000000" pitchFamily="65" charset="-120"/>
              </a:rPr>
              <a:t>、</a:t>
            </a:r>
            <a:r>
              <a:rPr lang="en-US" altLang="zh-TW" dirty="0" err="1">
                <a:ea typeface="標楷體" panose="03000509000000000000" pitchFamily="65" charset="-120"/>
              </a:rPr>
              <a:t>warpPerspective</a:t>
            </a:r>
            <a:r>
              <a:rPr lang="en-US" altLang="zh-TW" dirty="0">
                <a:ea typeface="標楷體" panose="03000509000000000000" pitchFamily="65" charset="-120"/>
              </a:rPr>
              <a:t>()</a:t>
            </a:r>
            <a:endParaRPr lang="zh-TW" altLang="en-US" dirty="0">
              <a:ea typeface="標楷體" panose="03000509000000000000" pitchFamily="65" charset="-120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35C04249-3B28-4CA4-985C-C823E101DD7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20"/>
          <a:stretch/>
        </p:blipFill>
        <p:spPr>
          <a:xfrm>
            <a:off x="958795" y="1599249"/>
            <a:ext cx="10468872" cy="4898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2945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rd_court_ball">
            <a:hlinkClick r:id="" action="ppaction://media"/>
            <a:extLst>
              <a:ext uri="{FF2B5EF4-FFF2-40B4-BE49-F238E27FC236}">
                <a16:creationId xmlns:a16="http://schemas.microsoft.com/office/drawing/2014/main" id="{6CC9FCD0-082B-466C-0E8A-BD3F014A2A00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6281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20143" y="1967282"/>
            <a:ext cx="7552374" cy="4433518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3696DE28-6FBF-43D4-8685-442AD952CE52}"/>
              </a:ext>
            </a:extLst>
          </p:cNvPr>
          <p:cNvSpPr txBox="1"/>
          <p:nvPr/>
        </p:nvSpPr>
        <p:spPr>
          <a:xfrm>
            <a:off x="1942654" y="1240269"/>
            <a:ext cx="56646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ea typeface="標楷體" panose="03000509000000000000" pitchFamily="65" charset="-120"/>
              </a:rPr>
              <a:t>Demo:</a:t>
            </a:r>
          </a:p>
          <a:p>
            <a:r>
              <a:rPr lang="en-US" altLang="zh-TW" dirty="0">
                <a:ea typeface="標楷體" panose="03000509000000000000" pitchFamily="65" charset="-120"/>
              </a:rPr>
              <a:t>  </a:t>
            </a:r>
            <a:r>
              <a:rPr lang="en-US" altLang="zh-TW" dirty="0" err="1">
                <a:ea typeface="標楷體" panose="03000509000000000000" pitchFamily="65" charset="-120"/>
              </a:rPr>
              <a:t>PerspectiveTransform</a:t>
            </a:r>
            <a:r>
              <a:rPr lang="en-US" altLang="zh-TW" dirty="0">
                <a:ea typeface="標楷體" panose="03000509000000000000" pitchFamily="65" charset="-120"/>
              </a:rPr>
              <a:t>()</a:t>
            </a:r>
            <a:r>
              <a:rPr lang="zh-TW" altLang="en-US" dirty="0">
                <a:ea typeface="標楷體" panose="03000509000000000000" pitchFamily="65" charset="-120"/>
              </a:rPr>
              <a:t>、</a:t>
            </a:r>
            <a:r>
              <a:rPr lang="en-US" altLang="zh-TW" dirty="0" err="1">
                <a:ea typeface="標楷體" panose="03000509000000000000" pitchFamily="65" charset="-120"/>
              </a:rPr>
              <a:t>warpPerspective</a:t>
            </a:r>
            <a:r>
              <a:rPr lang="en-US" altLang="zh-TW" dirty="0">
                <a:ea typeface="標楷體" panose="03000509000000000000" pitchFamily="65" charset="-120"/>
              </a:rPr>
              <a:t>()</a:t>
            </a:r>
            <a:endParaRPr lang="zh-TW" altLang="en-US" dirty="0"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84619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1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訂 2">
      <a:majorFont>
        <a:latin typeface="Times New Roman"/>
        <a:ea typeface="標楷體"/>
        <a:cs typeface=""/>
      </a:majorFont>
      <a:minorFont>
        <a:latin typeface="Times New Roman"/>
        <a:ea typeface="標楷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89219</TotalTime>
  <Words>1388</Words>
  <Application>Microsoft Office PowerPoint</Application>
  <PresentationFormat>寬螢幕</PresentationFormat>
  <Paragraphs>167</Paragraphs>
  <Slides>22</Slides>
  <Notes>2</Notes>
  <HiddenSlides>1</HiddenSlides>
  <MMClips>6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22</vt:i4>
      </vt:variant>
    </vt:vector>
  </HeadingPairs>
  <TitlesOfParts>
    <vt:vector size="26" baseType="lpstr">
      <vt:lpstr>Arial</vt:lpstr>
      <vt:lpstr>Calibri</vt:lpstr>
      <vt:lpstr>Times New Roman</vt:lpstr>
      <vt:lpstr>Office 佈景主題</vt:lpstr>
      <vt:lpstr>嵌入式影像作業 使用說明-網球球賽判決輔助</vt:lpstr>
      <vt:lpstr>專案架構 – 架構圖ver.2</vt:lpstr>
      <vt:lpstr>使用說明 – 程式庫</vt:lpstr>
      <vt:lpstr>使用說明 – 切換輸入影像</vt:lpstr>
      <vt:lpstr>使用說明 – 檔名對應之功能</vt:lpstr>
      <vt:lpstr>專案架構 – API</vt:lpstr>
      <vt:lpstr>專案架構 – API</vt:lpstr>
      <vt:lpstr>PowerPoint 簡報</vt:lpstr>
      <vt:lpstr>PowerPoint 簡報</vt:lpstr>
      <vt:lpstr>專案架構 – API</vt:lpstr>
      <vt:lpstr>PowerPoint 簡報</vt:lpstr>
      <vt:lpstr>專案架構 – API</vt:lpstr>
      <vt:lpstr>PowerPoint 簡報</vt:lpstr>
      <vt:lpstr>專案架構 – API</vt:lpstr>
      <vt:lpstr>PowerPoint 簡報</vt:lpstr>
      <vt:lpstr>專案架構 – API</vt:lpstr>
      <vt:lpstr>PowerPoint 簡報</vt:lpstr>
      <vt:lpstr>PowerPoint 簡報</vt:lpstr>
      <vt:lpstr>PowerPoint 簡報</vt:lpstr>
      <vt:lpstr>專案架構 – API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專案進度報告 MQTT</dc:title>
  <dc:creator>User</dc:creator>
  <cp:lastModifiedBy>C110112171</cp:lastModifiedBy>
  <cp:revision>4471</cp:revision>
  <dcterms:created xsi:type="dcterms:W3CDTF">2019-03-11T13:47:46Z</dcterms:created>
  <dcterms:modified xsi:type="dcterms:W3CDTF">2023-06-21T16:21:08Z</dcterms:modified>
</cp:coreProperties>
</file>